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736843-50C2-E8AF-5A3E-B6FBB55EF309}" name="Chang, June" initials="CJ" userId="S::jchang2@ftc.gov::a2880e9e-7fd3-442c-a3ee-879b347858e2" providerId="AD"/>
  <p188:author id="{99B8F26C-7ADC-CAF0-01E9-0399FD000F46}" name="Krown, Kira" initials="KK" userId="S::kkrown@ftc.gov::5dde51ba-376a-4844-b0d7-b0c7f35a321b" providerId="AD"/>
  <p188:author id="{217777DF-70CF-B8D0-F1CE-CC22EC46EB5B}" name="De las Heras, Gema" initials="DlHG" userId="S::gdelasheras@ftc.gov::fd5066c9-a0b1-4a57-b1aa-703639499c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9EA"/>
    <a:srgbClr val="007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858D3-5C75-058A-AB89-F33A7A74F36E}" v="82" dt="2022-12-23T19:28:43.268"/>
    <p1510:client id="{CDACD103-4537-474D-B7B4-58F1D45199B6}" v="3" dt="2022-12-23T18:27:41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3" autoAdjust="0"/>
    <p:restoredTop sz="57143" autoAdjust="0"/>
  </p:normalViewPr>
  <p:slideViewPr>
    <p:cSldViewPr snapToGrid="0">
      <p:cViewPr varScale="1">
        <p:scale>
          <a:sx n="35" d="100"/>
          <a:sy n="35" d="100"/>
        </p:scale>
        <p:origin x="19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las Heras, Gema" userId="S::gdelasheras@ftc.gov::fd5066c9-a0b1-4a57-b1aa-703639499cf0" providerId="AD" clId="Web-{634858D3-5C75-058A-AB89-F33A7A74F36E}"/>
    <pc:docChg chg="modSld">
      <pc:chgData name="De las Heras, Gema" userId="S::gdelasheras@ftc.gov::fd5066c9-a0b1-4a57-b1aa-703639499cf0" providerId="AD" clId="Web-{634858D3-5C75-058A-AB89-F33A7A74F36E}" dt="2022-12-23T19:30:22.301" v="109"/>
      <pc:docMkLst>
        <pc:docMk/>
      </pc:docMkLst>
      <pc:sldChg chg="modSp">
        <pc:chgData name="De las Heras, Gema" userId="S::gdelasheras@ftc.gov::fd5066c9-a0b1-4a57-b1aa-703639499cf0" providerId="AD" clId="Web-{634858D3-5C75-058A-AB89-F33A7A74F36E}" dt="2022-12-23T19:06:43.773" v="11" actId="14100"/>
        <pc:sldMkLst>
          <pc:docMk/>
          <pc:sldMk cId="1049439906" sldId="257"/>
        </pc:sldMkLst>
        <pc:spChg chg="mod">
          <ac:chgData name="De las Heras, Gema" userId="S::gdelasheras@ftc.gov::fd5066c9-a0b1-4a57-b1aa-703639499cf0" providerId="AD" clId="Web-{634858D3-5C75-058A-AB89-F33A7A74F36E}" dt="2022-12-23T19:06:43.773" v="11" actId="14100"/>
          <ac:spMkLst>
            <pc:docMk/>
            <pc:sldMk cId="1049439906" sldId="257"/>
            <ac:spMk id="2" creationId="{6B30AC50-5436-4462-95A2-7FC1897FA2DC}"/>
          </ac:spMkLst>
        </pc:spChg>
      </pc:sldChg>
      <pc:sldChg chg="modSp modNotes">
        <pc:chgData name="De las Heras, Gema" userId="S::gdelasheras@ftc.gov::fd5066c9-a0b1-4a57-b1aa-703639499cf0" providerId="AD" clId="Web-{634858D3-5C75-058A-AB89-F33A7A74F36E}" dt="2022-12-23T19:26:24.267" v="94"/>
        <pc:sldMkLst>
          <pc:docMk/>
          <pc:sldMk cId="1169399960" sldId="258"/>
        </pc:sldMkLst>
        <pc:spChg chg="mod">
          <ac:chgData name="De las Heras, Gema" userId="S::gdelasheras@ftc.gov::fd5066c9-a0b1-4a57-b1aa-703639499cf0" providerId="AD" clId="Web-{634858D3-5C75-058A-AB89-F33A7A74F36E}" dt="2022-12-23T19:19:46.301" v="46" actId="20577"/>
          <ac:spMkLst>
            <pc:docMk/>
            <pc:sldMk cId="1169399960" sldId="258"/>
            <ac:spMk id="3" creationId="{83917F1E-4F78-420A-ADA8-EA436A817C31}"/>
          </ac:spMkLst>
        </pc:spChg>
      </pc:sldChg>
      <pc:sldChg chg="modSp">
        <pc:chgData name="De las Heras, Gema" userId="S::gdelasheras@ftc.gov::fd5066c9-a0b1-4a57-b1aa-703639499cf0" providerId="AD" clId="Web-{634858D3-5C75-058A-AB89-F33A7A74F36E}" dt="2022-12-23T19:20:13.926" v="49" actId="20577"/>
        <pc:sldMkLst>
          <pc:docMk/>
          <pc:sldMk cId="3286965737" sldId="259"/>
        </pc:sldMkLst>
        <pc:spChg chg="mod">
          <ac:chgData name="De las Heras, Gema" userId="S::gdelasheras@ftc.gov::fd5066c9-a0b1-4a57-b1aa-703639499cf0" providerId="AD" clId="Web-{634858D3-5C75-058A-AB89-F33A7A74F36E}" dt="2022-12-23T19:20:13.926" v="49" actId="20577"/>
          <ac:spMkLst>
            <pc:docMk/>
            <pc:sldMk cId="3286965737" sldId="259"/>
            <ac:spMk id="2" creationId="{A22FAF01-F160-4F0D-900F-EC8829A01EE9}"/>
          </ac:spMkLst>
        </pc:spChg>
      </pc:sldChg>
      <pc:sldChg chg="modNotes">
        <pc:chgData name="De las Heras, Gema" userId="S::gdelasheras@ftc.gov::fd5066c9-a0b1-4a57-b1aa-703639499cf0" providerId="AD" clId="Web-{634858D3-5C75-058A-AB89-F33A7A74F36E}" dt="2022-12-23T19:27:41.252" v="96"/>
        <pc:sldMkLst>
          <pc:docMk/>
          <pc:sldMk cId="452596315" sldId="260"/>
        </pc:sldMkLst>
      </pc:sldChg>
      <pc:sldChg chg="modNotes">
        <pc:chgData name="De las Heras, Gema" userId="S::gdelasheras@ftc.gov::fd5066c9-a0b1-4a57-b1aa-703639499cf0" providerId="AD" clId="Web-{634858D3-5C75-058A-AB89-F33A7A74F36E}" dt="2022-12-23T19:30:22.301" v="109"/>
        <pc:sldMkLst>
          <pc:docMk/>
          <pc:sldMk cId="2367534668" sldId="261"/>
        </pc:sldMkLst>
      </pc:sldChg>
      <pc:sldChg chg="modSp">
        <pc:chgData name="De las Heras, Gema" userId="S::gdelasheras@ftc.gov::fd5066c9-a0b1-4a57-b1aa-703639499cf0" providerId="AD" clId="Web-{634858D3-5C75-058A-AB89-F33A7A74F36E}" dt="2022-12-23T19:28:38.878" v="107" actId="20577"/>
        <pc:sldMkLst>
          <pc:docMk/>
          <pc:sldMk cId="3963012123" sldId="266"/>
        </pc:sldMkLst>
        <pc:spChg chg="mod">
          <ac:chgData name="De las Heras, Gema" userId="S::gdelasheras@ftc.gov::fd5066c9-a0b1-4a57-b1aa-703639499cf0" providerId="AD" clId="Web-{634858D3-5C75-058A-AB89-F33A7A74F36E}" dt="2022-12-23T19:28:38.878" v="107" actId="20577"/>
          <ac:spMkLst>
            <pc:docMk/>
            <pc:sldMk cId="3963012123" sldId="266"/>
            <ac:spMk id="3" creationId="{83917F1E-4F78-420A-ADA8-EA436A817C31}"/>
          </ac:spMkLst>
        </pc:spChg>
      </pc:sldChg>
    </pc:docChg>
  </pc:docChgLst>
  <pc:docChgLst>
    <pc:chgData name="Puig, Alvaro" userId="S::apuig@ftc.gov::b02f170f-514d-4810-98cb-bca5b0018cbc" providerId="AD" clId="Web-{ADFD98D8-CB1A-2AC1-0DF5-D23A98FA4413}"/>
    <pc:docChg chg="modSld">
      <pc:chgData name="Puig, Alvaro" userId="S::apuig@ftc.gov::b02f170f-514d-4810-98cb-bca5b0018cbc" providerId="AD" clId="Web-{ADFD98D8-CB1A-2AC1-0DF5-D23A98FA4413}" dt="2022-12-23T19:41:55.901" v="0"/>
      <pc:docMkLst>
        <pc:docMk/>
      </pc:docMkLst>
      <pc:sldChg chg="modNotes">
        <pc:chgData name="Puig, Alvaro" userId="S::apuig@ftc.gov::b02f170f-514d-4810-98cb-bca5b0018cbc" providerId="AD" clId="Web-{ADFD98D8-CB1A-2AC1-0DF5-D23A98FA4413}" dt="2022-12-23T19:41:55.901" v="0"/>
        <pc:sldMkLst>
          <pc:docMk/>
          <pc:sldMk cId="1049439906" sldId="2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AD54C-A023-4B71-8E75-8FA5339ED7F5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F894B-7A2A-4F2B-877E-5CA406E7A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6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>
                <a:solidFill>
                  <a:srgbClr val="0070C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Bienvenida, </a:t>
            </a:r>
            <a:r>
              <a:rPr lang="en-US" sz="1800" i="1" err="1">
                <a:solidFill>
                  <a:srgbClr val="0070C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presentaciones</a:t>
            </a:r>
            <a:r>
              <a:rPr lang="en-US" sz="1800" i="1">
                <a:solidFill>
                  <a:srgbClr val="0070C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Reparte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materiales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educativos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tienes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alguno</a:t>
            </a:r>
            <a:r>
              <a:rPr lang="en-U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r>
              <a:rPr lang="es-ES" sz="2800" dirty="0">
                <a:solidFill>
                  <a:srgbClr val="000000"/>
                </a:solidFill>
                <a:effectLst/>
              </a:rPr>
              <a:t>Tan solo por estar vivos, todos hemos estado expuestos a una cierta cantidad de estafas. Cada uno de nosotros probablemente tenemos algunas estrategias para lidiar con ellos, formas de detectarlos e ideas para evitarlos. Espero que podamos compartir algunas de esas experiencias hoy, porque juntos podemos ser más fuertes que los estafadores.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2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kern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Una estafa que la FTC escucha mucho son las llamadas y los correos electr</a:t>
            </a:r>
            <a:r>
              <a:rPr lang="es-ES" sz="1800" kern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ó</a:t>
            </a:r>
            <a:r>
              <a:rPr lang="es-ES" sz="1800" kern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nicos de alguien que dice ser </a:t>
            </a:r>
            <a:r>
              <a:rPr lang="es-ES" sz="1800" dirty="0">
                <a:latin typeface="Calibri"/>
                <a:ea typeface="Times New Roman" panose="02020603050405020304" pitchFamily="18" charset="0"/>
                <a:cs typeface="Calibri"/>
              </a:rPr>
              <a:t>un</a:t>
            </a:r>
            <a:r>
              <a:rPr lang="es-ES" sz="1800" kern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nieto, hermano u otro miembro de la familia. Dicen que est</a:t>
            </a:r>
            <a:r>
              <a:rPr lang="es-ES" sz="1800" kern="1200" dirty="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á</a:t>
            </a:r>
            <a:r>
              <a:rPr lang="es-ES" sz="1800" kern="12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n en serios problemas. Siempre es urgente y siempre necesitan tu dinero. Y dicen que no se lo cuentes a nadie.</a:t>
            </a:r>
            <a:endParaRPr lang="en-US" sz="1800" dirty="0">
              <a:effectLst/>
              <a:latin typeface="Times New Roman"/>
              <a:ea typeface="Calibri" panose="020F0502020204030204" pitchFamily="34" charset="0"/>
              <a:cs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Los estafadores saben que la mayor</a:t>
            </a:r>
            <a:r>
              <a:rPr lang="es-ES" sz="18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í</a:t>
            </a:r>
            <a:r>
              <a:rPr lang="es-E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de nosotros queremos ayudar a la familia cuando lo necesitan. Por lo tanto, estas estafas son particularmente exitosas porque tocan las fibras de nuestro coraz</a:t>
            </a:r>
            <a:r>
              <a:rPr lang="es-ES" sz="18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ó</a:t>
            </a:r>
            <a:r>
              <a:rPr lang="es-E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recibieras una de estas llamadas, ¿qué harías?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[Discusión]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Preguntas para la audiencia: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¿Con quién podrías consultar? (El nieto o el hermano, el amigo, otro miembro de la familia, la supuesta cárcel... ¿realmente la persona está en problemas? ¿O está bien y feliz en casa o en la escuela?)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podrías decirle a la persona que llama? (Necesito hacer algunas comprobaciones. Dime cómo puedo comunicarme contigo. – O – Esto no suena bien. Necesito comprobarlo antes de hacer nada).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¿Qué NO harás? (</a:t>
            </a:r>
            <a:r>
              <a:rPr lang="es-ES" sz="1800" dirty="0">
                <a:latin typeface="Calibri"/>
                <a:ea typeface="Calibri" panose="020F0502020204030204" pitchFamily="34" charset="0"/>
                <a:cs typeface="Calibri"/>
              </a:rPr>
              <a:t>Transferir</a:t>
            </a:r>
            <a:r>
              <a:rPr lang="es-E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dinero, </a:t>
            </a:r>
            <a:r>
              <a:rPr lang="es-ES" sz="1800" dirty="0">
                <a:latin typeface="Calibri"/>
                <a:ea typeface="Calibri" panose="020F0502020204030204" pitchFamily="34" charset="0"/>
                <a:cs typeface="Calibri"/>
              </a:rPr>
              <a:t>obtener</a:t>
            </a:r>
            <a:r>
              <a:rPr lang="es-E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una tarjeta </a:t>
            </a:r>
            <a:r>
              <a:rPr lang="es-ES" sz="1800" dirty="0">
                <a:latin typeface="Calibri"/>
                <a:ea typeface="Calibri" panose="020F0502020204030204" pitchFamily="34" charset="0"/>
                <a:cs typeface="Calibri"/>
              </a:rPr>
              <a:t>prepagada</a:t>
            </a:r>
            <a:r>
              <a:rPr lang="es-E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o </a:t>
            </a:r>
            <a:r>
              <a:rPr lang="es-ES" sz="1800" dirty="0">
                <a:latin typeface="Calibri"/>
                <a:ea typeface="Calibri" panose="020F0502020204030204" pitchFamily="34" charset="0"/>
                <a:cs typeface="Calibri"/>
              </a:rPr>
              <a:t>enviar</a:t>
            </a:r>
            <a:r>
              <a:rPr lang="es-E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 criptomonedas o dinero de cualquier otra manera).</a:t>
            </a:r>
            <a:endParaRPr lang="en-US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4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estafadores pueden ser convincentes y sofisticados. Para hacer que la emergencia parezca más real, a veces usan información de sitios de redes sociales o que han pirateado de la cuenta de correo electrónico de tu ser querido. A veces usan la información que les das. Podrían decir: "Abuela, necesito dinero" y tú dices "Johnny, ¿eres tú?" Ahora el estafador sabe que el nombre de tu nieto es Johnny (y comienza a responder a ese nombre en la llamada).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estafadores usan diferentes emociones (preocupación, miedo, amor) para presionarte a que envíes dinero antes de que tengas tiempo para pensar.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te dirán lo que parecen ser razones "lógicas" para que no le digas a nadie más lo que está pasando. Tal vez tu supuesto nieto no quiere que sus padres se enteren o es una situación vergonzosa. Al final, los estafadores quieren que tomes una decisión rápida para enviar dinero antes de que tengas tiempo de pedirle consejo a otra persona.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49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solidFill>
                  <a:srgbClr val="0070C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El estafador quiere tu dinero. Y te pedirán que lo envíes de una manera que dificulte su rastreo, generalmente mediante transferencia bancaria, tarjeta prepagada, tarjeta de regalo o criptomoneda. Si envías dinero utilizando cualquiera de estos métodos, es como enviar dinero en efectivo, y es casi imposible recuperarlo una vez que se envía. Ningún negocio honesto te pedirá que envíes dinero de esa manera.</a:t>
            </a:r>
            <a:endParaRPr lang="en-US" sz="1800" dirty="0">
              <a:solidFill>
                <a:srgbClr val="0070C0"/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recibes una de estas llamadas, no dejes que te apresuren. Compruébalo primero. Busca </a:t>
            </a:r>
            <a:r>
              <a:rPr lang="es-ES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tú </a:t>
            </a:r>
            <a:r>
              <a:rPr lang="es-ES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mismo el número de teléfono de tu nieto y llama a otro miembro de la familia para ver la historia. Es posible que descubras que tu nieto o familiar está realmente bien y feliz en la escuela, no en la cárcel ni necesitando cirugía.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Luego, pasa esta información a un amigo. Es posible que no hayas recibido una de estas llamadas, pero es probable que conozcas a alguien que la reciba en el futuro.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289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es-ES" sz="1800" dirty="0">
                <a:solidFill>
                  <a:srgbClr val="0070C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Estos son precisamente los tipos de </a:t>
            </a:r>
            <a:r>
              <a:rPr lang="es-ES" sz="1800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Calibri"/>
              </a:rPr>
              <a:t>conversaciones </a:t>
            </a:r>
            <a:r>
              <a:rPr lang="es-ES" sz="1800" dirty="0">
                <a:solidFill>
                  <a:srgbClr val="0070C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que esperamos que tengas cuando te conectes con tus amigos y familiares. Porque ya tienes esta experiencia y sabes mucho sobre muchas cosas, incluso cómo detectar y evitar este tipo de estafas.</a:t>
            </a:r>
            <a:r>
              <a:rPr lang="es-ES" sz="1800" dirty="0">
                <a:solidFill>
                  <a:srgbClr val="0070C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s-ES" sz="1800" dirty="0">
              <a:solidFill>
                <a:srgbClr val="0070C0"/>
              </a:solidFill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E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Apuesto a que conoces a alguien que podría beneficiarse de un poco de ayuda o información adicional. Así que pásalo. Habla con ellos. Comparte tu experiencia. Dales un volante o un marcapáginas para recordarles. Diles dónde pueden encontrar más información en el sitio web de la FTC, en ftc.gov/</a:t>
            </a:r>
            <a:r>
              <a:rPr lang="es-ES" sz="1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pasalo</a:t>
            </a: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58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tu o alguien que conoces detecta una estafa, a la Comisión Federal de Comercio le gustaría saberlo. Por favor visita ReporteFraude.ftc.gov o llama al 1-877-FTC-HELP para reportar una estafa. Al denunciar un fraude, puedes ayudar a los investigadores de la FTC a identificar a los estafadores y detenerlos antes de que obtengan el dinero que alguien ganó con tanto esfuerzo. Realmente hace la diferencia.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13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Gracias por tomar el tiempo de hablar conmigo hoy y por compartir sus historias con el grupo. Espero que haya sido útil. ¿Hay alguna pregunta?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s-ES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8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se reúne en persona, recuerde a las personas que asistieron que se lleven materiales para amigos y familiares. ¡Gracias!</a:t>
            </a:r>
            <a:endParaRPr lang="en-US" sz="18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F894B-7A2A-4F2B-877E-5CA406E7AC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5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E1CEB8-B021-48B1-B97D-6C10F1E16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/>
        </p:blipFill>
        <p:spPr>
          <a:xfrm>
            <a:off x="-1" y="-11433"/>
            <a:ext cx="12192001" cy="68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71C72B-8F53-476D-9BBA-D0CAB2FA6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98242-E51D-49A6-82EB-48F9D9FAD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14964-625A-40EF-87A3-A142654D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9EEC0-97E3-4EAB-A8BE-B8FA1439B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83145-0434-49B4-AF12-C7BCE756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9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A3A6A57-FC89-46AC-A8B6-FEBD1109EA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8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748259-5DD2-4F85-8C89-56C7691170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" y="0"/>
            <a:ext cx="12190873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9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4A146F-C2A5-4173-A9EF-A24644B8E7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4" y="0"/>
            <a:ext cx="12187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9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8C79-F875-48FD-B352-F7F8E90D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AA8CF4-4DF2-4C09-82DF-50D9735E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13FCC-0F33-43C4-A641-3FB2891C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E4130-BC96-451E-AB63-E864A741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0F82C-15A4-4BB1-9385-848F7B7D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A4B6E-5226-4C90-8985-5D5D5782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30B88-49D0-4F0C-9B50-FE726432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809F-2742-4037-8FAF-6B57B87C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925F4-79F3-4537-B14F-D5BCBA8D0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31BB9-14E6-408B-8550-F60462E78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327F1-2B69-41D2-AD5E-18AB278B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ED08F-F71E-4838-883D-22B1AB98B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FA704-DDE7-465B-875C-A66F61BDD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0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F5CD3-DAC8-46F9-B0EB-CE8FF727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EF394-B231-499C-BFFB-11A503BA8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7CBB6-66D7-459A-A8FA-D1AC790A7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71B2B-D644-4D9A-9C77-DAEDE6FC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5CC1E-DA33-49BD-9AC3-EC7CE94E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0973E-A44D-45E9-AA0F-3313CFCC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4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DC6A2-6CA8-4177-AB0B-FA520D77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7A41A-85C3-4BFC-841E-A510BE205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297E6-0F82-421A-9705-4618E7DD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5962-18F8-4BEB-9BBE-A75668510FB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51099-BE66-4425-B3EA-9E88441A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6B7ED-AF0B-4F96-9810-8CCEB956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3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3D31B-6256-4BA3-A398-0162C524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57AFD-D7B3-448C-A725-171478E2E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E09EC-3B8F-4796-942C-A7F1B39B8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35962-18F8-4BEB-9BBE-A75668510FBC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BA487-05B9-4038-946D-229724ED3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6FD68-DAD6-4748-8540-399AE0806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DE90C-0AC6-48CF-8D50-8BDD3960D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884517-9AB6-49A4-BD96-ED76AC4A3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101" y="5697260"/>
            <a:ext cx="2988075" cy="8897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9A7FA0-38DE-4DC4-B9A9-FB68BB255AC1}"/>
              </a:ext>
            </a:extLst>
          </p:cNvPr>
          <p:cNvCxnSpPr/>
          <p:nvPr/>
        </p:nvCxnSpPr>
        <p:spPr>
          <a:xfrm>
            <a:off x="6096000" y="5799221"/>
            <a:ext cx="0" cy="68580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F08DBB-8C5B-4B28-AC2A-899D7534A1D0}"/>
              </a:ext>
            </a:extLst>
          </p:cNvPr>
          <p:cNvSpPr txBox="1"/>
          <p:nvPr/>
        </p:nvSpPr>
        <p:spPr>
          <a:xfrm>
            <a:off x="6236369" y="5880511"/>
            <a:ext cx="32393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ftc.gov/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pasalo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0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AC50-5436-4462-95A2-7FC1897FA2DC}"/>
              </a:ext>
            </a:extLst>
          </p:cNvPr>
          <p:cNvSpPr txBox="1">
            <a:spLocks/>
          </p:cNvSpPr>
          <p:nvPr/>
        </p:nvSpPr>
        <p:spPr>
          <a:xfrm>
            <a:off x="3365770" y="2836759"/>
            <a:ext cx="8403553" cy="80415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latin typeface="Arial"/>
                <a:cs typeface="Arial"/>
              </a:rPr>
              <a:t>Estafas</a:t>
            </a:r>
            <a:r>
              <a:rPr lang="en-US" sz="5400" b="1" dirty="0">
                <a:latin typeface="Arial"/>
                <a:cs typeface="Arial"/>
              </a:rPr>
              <a:t> del </a:t>
            </a:r>
            <a:r>
              <a:rPr lang="en-US" sz="5400" b="1" dirty="0" err="1">
                <a:latin typeface="Arial"/>
                <a:cs typeface="Arial"/>
              </a:rPr>
              <a:t>nieto</a:t>
            </a:r>
            <a:r>
              <a:rPr lang="en-US" sz="5400" b="1" dirty="0">
                <a:latin typeface="Arial"/>
                <a:cs typeface="Arial"/>
              </a:rPr>
              <a:t> y </a:t>
            </a:r>
            <a:r>
              <a:rPr lang="en-US" sz="5400" b="1" dirty="0" err="1">
                <a:latin typeface="Arial"/>
                <a:cs typeface="Arial"/>
              </a:rPr>
              <a:t>otras</a:t>
            </a:r>
            <a:r>
              <a:rPr lang="en-US" sz="5400" b="1" dirty="0">
                <a:latin typeface="Arial"/>
                <a:cs typeface="Arial"/>
              </a:rPr>
              <a:t> </a:t>
            </a:r>
            <a:endParaRPr lang="en-US" dirty="0"/>
          </a:p>
          <a:p>
            <a:r>
              <a:rPr lang="en-US" sz="5400" b="1" dirty="0" err="1">
                <a:latin typeface="Arial"/>
                <a:cs typeface="Arial"/>
              </a:rPr>
              <a:t>emergencias</a:t>
            </a:r>
            <a:r>
              <a:rPr lang="en-US" sz="5400" b="1" dirty="0">
                <a:latin typeface="Arial"/>
                <a:cs typeface="Arial"/>
              </a:rPr>
              <a:t> </a:t>
            </a:r>
            <a:r>
              <a:rPr lang="en-US" sz="5400" b="1" dirty="0" err="1">
                <a:latin typeface="Arial"/>
                <a:cs typeface="Arial"/>
              </a:rPr>
              <a:t>familiares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41AE7A-ABFC-4D29-BC5E-B88754006CA1}"/>
              </a:ext>
            </a:extLst>
          </p:cNvPr>
          <p:cNvCxnSpPr>
            <a:cxnSpLocks/>
          </p:cNvCxnSpPr>
          <p:nvPr/>
        </p:nvCxnSpPr>
        <p:spPr>
          <a:xfrm>
            <a:off x="3161241" y="2998243"/>
            <a:ext cx="0" cy="1141678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7BA6FE5-C5F5-4766-9F2C-0174D97F8BA0}"/>
              </a:ext>
            </a:extLst>
          </p:cNvPr>
          <p:cNvSpPr/>
          <p:nvPr/>
        </p:nvSpPr>
        <p:spPr>
          <a:xfrm>
            <a:off x="1708735" y="2998243"/>
            <a:ext cx="1141678" cy="1141678"/>
          </a:xfrm>
          <a:prstGeom prst="ellipse">
            <a:avLst/>
          </a:prstGeom>
          <a:solidFill>
            <a:srgbClr val="D9E9E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3C42B5-EA17-482B-A900-34810F23B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3618" y="3070820"/>
            <a:ext cx="831911" cy="89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3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F01-F160-4F0D-900F-EC8829A01EE9}"/>
              </a:ext>
            </a:extLst>
          </p:cNvPr>
          <p:cNvSpPr txBox="1">
            <a:spLocks/>
          </p:cNvSpPr>
          <p:nvPr/>
        </p:nvSpPr>
        <p:spPr>
          <a:xfrm>
            <a:off x="1887166" y="488007"/>
            <a:ext cx="8511702" cy="640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Funcionan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así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1535142" y="2519978"/>
            <a:ext cx="7489099" cy="367747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Blip>
                <a:blip r:embed="rId3"/>
              </a:buBlip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Recibes una llamada: “Abuela, necesito dinero. . .”</a:t>
            </a:r>
          </a:p>
          <a:p>
            <a:pPr marL="854075" lvl="1" indent="-396875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Blip>
                <a:blip r:embed="rId3"/>
              </a:buBlip>
            </a:pPr>
            <a:r>
              <a:rPr lang="es-ES" sz="2200" dirty="0">
                <a:latin typeface="Arial"/>
                <a:cs typeface="Arial"/>
              </a:rPr>
              <a:t>para una fianza</a:t>
            </a:r>
          </a:p>
          <a:p>
            <a:pPr marL="854075" lvl="1" indent="-396875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Blip>
                <a:blip r:embed="rId3"/>
              </a:buBlip>
            </a:pPr>
            <a:r>
              <a:rPr lang="es-ES" sz="2200" dirty="0">
                <a:latin typeface="Arial"/>
                <a:cs typeface="Arial"/>
              </a:rPr>
              <a:t>para una factura médica</a:t>
            </a:r>
          </a:p>
          <a:p>
            <a:pPr marL="854075" lvl="1" indent="-396875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Blip>
                <a:blip r:embed="rId3"/>
              </a:buBlip>
            </a:pPr>
            <a:r>
              <a:rPr lang="es-ES" sz="2200" dirty="0">
                <a:latin typeface="Arial"/>
                <a:cs typeface="Arial"/>
              </a:rPr>
              <a:t>para algún otro tipo de problema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545" lvl="1" indent="-347345">
              <a:lnSpc>
                <a:spcPct val="150000"/>
              </a:lnSpc>
              <a:spcAft>
                <a:spcPts val="1200"/>
              </a:spcAft>
              <a:buClr>
                <a:srgbClr val="86BABC"/>
              </a:buClr>
              <a:buSzPct val="93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545" lvl="1" indent="-347345">
              <a:lnSpc>
                <a:spcPct val="150000"/>
              </a:lnSpc>
              <a:spcAft>
                <a:spcPts val="1200"/>
              </a:spcAft>
              <a:buClr>
                <a:srgbClr val="86BABC"/>
              </a:buClr>
              <a:buSzPct val="93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545" lvl="1" indent="-347345">
              <a:lnSpc>
                <a:spcPct val="150000"/>
              </a:lnSpc>
              <a:spcAft>
                <a:spcPts val="1200"/>
              </a:spcAft>
              <a:buClr>
                <a:srgbClr val="86BABC"/>
              </a:buClr>
              <a:buSzPct val="93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F01-F160-4F0D-900F-EC8829A01EE9}"/>
              </a:ext>
            </a:extLst>
          </p:cNvPr>
          <p:cNvSpPr txBox="1">
            <a:spLocks/>
          </p:cNvSpPr>
          <p:nvPr/>
        </p:nvSpPr>
        <p:spPr>
          <a:xfrm>
            <a:off x="1887166" y="488007"/>
            <a:ext cx="8511702" cy="64040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b="1" dirty="0">
                <a:latin typeface="Arial"/>
                <a:cs typeface="Arial"/>
              </a:rPr>
              <a:t>Por qué funcionan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74B5E5-31C4-48DD-892C-D54E44581120}"/>
              </a:ext>
            </a:extLst>
          </p:cNvPr>
          <p:cNvSpPr txBox="1">
            <a:spLocks/>
          </p:cNvSpPr>
          <p:nvPr/>
        </p:nvSpPr>
        <p:spPr>
          <a:xfrm>
            <a:off x="1580113" y="2534968"/>
            <a:ext cx="7489099" cy="36774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Blip>
                <a:blip r:embed="rId3"/>
              </a:buBlip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Son convincentes</a:t>
            </a:r>
          </a:p>
          <a:p>
            <a:pPr marL="396875" indent="-396875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Blip>
                <a:blip r:embed="rId3"/>
              </a:buBlip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Aprovechan tus emociones</a:t>
            </a:r>
          </a:p>
          <a:p>
            <a:pPr marL="396875" indent="-396875">
              <a:lnSpc>
                <a:spcPct val="150000"/>
              </a:lnSpc>
              <a:spcAft>
                <a:spcPts val="1200"/>
              </a:spcAft>
              <a:buClr>
                <a:srgbClr val="007481"/>
              </a:buClr>
              <a:buBlip>
                <a:blip r:embed="rId3"/>
              </a:buBlip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Te dicen que lo mantengas en secreto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1" indent="-347663">
              <a:lnSpc>
                <a:spcPct val="150000"/>
              </a:lnSpc>
              <a:spcAft>
                <a:spcPts val="1200"/>
              </a:spcAft>
              <a:buClr>
                <a:srgbClr val="86BABC"/>
              </a:buClr>
              <a:buSzPct val="93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lvl="1" indent="-347663">
              <a:lnSpc>
                <a:spcPct val="150000"/>
              </a:lnSpc>
              <a:spcAft>
                <a:spcPts val="1200"/>
              </a:spcAft>
              <a:buClr>
                <a:srgbClr val="86BABC"/>
              </a:buClr>
              <a:buSzPct val="93000"/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6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F01-F160-4F0D-900F-EC8829A01EE9}"/>
              </a:ext>
            </a:extLst>
          </p:cNvPr>
          <p:cNvSpPr txBox="1">
            <a:spLocks/>
          </p:cNvSpPr>
          <p:nvPr/>
        </p:nvSpPr>
        <p:spPr>
          <a:xfrm>
            <a:off x="1887166" y="488007"/>
            <a:ext cx="8511702" cy="640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Dinero, dinero, dinero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1595259" y="2541877"/>
            <a:ext cx="8511701" cy="401452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Transferencia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bancaria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Tarjeta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prepagada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Tarjeta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regalo 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Criptomoneda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Cualquiera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enviar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dinero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efectivo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9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AF01-F160-4F0D-900F-EC8829A01EE9}"/>
              </a:ext>
            </a:extLst>
          </p:cNvPr>
          <p:cNvSpPr txBox="1">
            <a:spLocks/>
          </p:cNvSpPr>
          <p:nvPr/>
        </p:nvSpPr>
        <p:spPr>
          <a:xfrm>
            <a:off x="1887166" y="488007"/>
            <a:ext cx="8511702" cy="6404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1599828" y="2489183"/>
            <a:ext cx="8087407" cy="367747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n-US" sz="2600" dirty="0">
                <a:latin typeface="Arial"/>
                <a:cs typeface="Arial"/>
              </a:rPr>
              <a:t>Frena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Échale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vistazo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Blip>
                <a:blip r:embed="rId3"/>
              </a:buBlip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Pásalo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1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2052465" y="3190462"/>
            <a:ext cx="8784313" cy="24350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Comienza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conversación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Comparte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lo que sabes,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tus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estrategias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e ideas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Obtén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ftc.gov/</a:t>
            </a:r>
            <a:r>
              <a:rPr lang="en-US" sz="2600" b="1" dirty="0" err="1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pasalo</a:t>
            </a:r>
            <a:endParaRPr lang="en-US" sz="2600" b="1" dirty="0">
              <a:solidFill>
                <a:srgbClr val="007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66F1C9C-4ECE-4EAD-9167-89358F915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60" y="2933037"/>
            <a:ext cx="991925" cy="991925"/>
          </a:xfrm>
          <a:prstGeom prst="rect">
            <a:avLst/>
          </a:prstGeom>
        </p:spPr>
      </p:pic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E7C8CFDC-EC87-4B62-800B-27A4FED8A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557" y="4807608"/>
            <a:ext cx="1120221" cy="73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3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4974571" y="4512365"/>
            <a:ext cx="3980586" cy="190831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n-US" sz="2600" b="1" dirty="0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ReporteFraude.ftc.gov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1-877-FTC-HELP</a:t>
            </a: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endParaRPr lang="en-US" sz="2600" b="1" dirty="0">
              <a:solidFill>
                <a:srgbClr val="007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9C2973-2071-43BA-A73E-6A6266D75B2E}"/>
              </a:ext>
            </a:extLst>
          </p:cNvPr>
          <p:cNvSpPr txBox="1">
            <a:spLocks/>
          </p:cNvSpPr>
          <p:nvPr/>
        </p:nvSpPr>
        <p:spPr>
          <a:xfrm>
            <a:off x="3565047" y="3189384"/>
            <a:ext cx="5189495" cy="1135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600" b="1">
                <a:latin typeface="Arial" panose="020B0604020202020204" pitchFamily="34" charset="0"/>
                <a:cs typeface="Arial" panose="020B0604020202020204" pitchFamily="34" charset="0"/>
              </a:rPr>
              <a:t>Repórtalo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CEFFAEB-42A5-4751-979E-D42CA2874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42" y="4512365"/>
            <a:ext cx="1667892" cy="167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17F1E-4F78-420A-ADA8-EA436A817C31}"/>
              </a:ext>
            </a:extLst>
          </p:cNvPr>
          <p:cNvSpPr txBox="1">
            <a:spLocks/>
          </p:cNvSpPr>
          <p:nvPr/>
        </p:nvSpPr>
        <p:spPr>
          <a:xfrm>
            <a:off x="4169501" y="4512365"/>
            <a:ext cx="3980586" cy="19083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r>
              <a:rPr lang="en-US" sz="2600" b="1" dirty="0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2600" b="1" dirty="0" err="1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r>
              <a:rPr lang="en-US" sz="2600" b="1" dirty="0">
                <a:solidFill>
                  <a:srgbClr val="0074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1200"/>
              </a:spcAft>
              <a:buClr>
                <a:srgbClr val="86BABC"/>
              </a:buClr>
              <a:buSzPct val="100000"/>
              <a:buBlip>
                <a:blip r:embed="rId3"/>
              </a:buBlip>
            </a:pPr>
            <a:endParaRPr lang="en-US" sz="2600" b="1" dirty="0">
              <a:solidFill>
                <a:srgbClr val="0074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9C2973-2071-43BA-A73E-6A6266D75B2E}"/>
              </a:ext>
            </a:extLst>
          </p:cNvPr>
          <p:cNvSpPr txBox="1">
            <a:spLocks/>
          </p:cNvSpPr>
          <p:nvPr/>
        </p:nvSpPr>
        <p:spPr>
          <a:xfrm>
            <a:off x="3565047" y="3189384"/>
            <a:ext cx="5189495" cy="11352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2245958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1007</Words>
  <Application>Microsoft Office PowerPoint</Application>
  <PresentationFormat>Widescreen</PresentationFormat>
  <Paragraphs>70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Trade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Apanaviciute, Daniele</dc:creator>
  <cp:lastModifiedBy>Puig, Alvaro</cp:lastModifiedBy>
  <cp:revision>67</cp:revision>
  <dcterms:created xsi:type="dcterms:W3CDTF">2022-09-22T20:30:32Z</dcterms:created>
  <dcterms:modified xsi:type="dcterms:W3CDTF">2022-12-23T19:42:22Z</dcterms:modified>
</cp:coreProperties>
</file>