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5" r:id="rId1"/>
  </p:sldMasterIdLst>
  <p:notesMasterIdLst>
    <p:notesMasterId r:id="rId12"/>
  </p:notesMasterIdLst>
  <p:handoutMasterIdLst>
    <p:handoutMasterId r:id="rId13"/>
  </p:handoutMasterIdLst>
  <p:sldIdLst>
    <p:sldId id="331" r:id="rId2"/>
    <p:sldId id="330" r:id="rId3"/>
    <p:sldId id="337" r:id="rId4"/>
    <p:sldId id="338" r:id="rId5"/>
    <p:sldId id="339" r:id="rId6"/>
    <p:sldId id="340" r:id="rId7"/>
    <p:sldId id="341" r:id="rId8"/>
    <p:sldId id="342" r:id="rId9"/>
    <p:sldId id="332" r:id="rId10"/>
    <p:sldId id="343"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C3557"/>
    <a:srgbClr val="F7E5C9"/>
    <a:srgbClr val="2E9557"/>
    <a:srgbClr val="24487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913" autoAdjust="0"/>
    <p:restoredTop sz="60212" autoAdjust="0"/>
  </p:normalViewPr>
  <p:slideViewPr>
    <p:cSldViewPr snapToGrid="0">
      <p:cViewPr varScale="1">
        <p:scale>
          <a:sx n="48" d="100"/>
          <a:sy n="48" d="100"/>
        </p:scale>
        <p:origin x="1212" y="28"/>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65" d="100"/>
          <a:sy n="65" d="100"/>
        </p:scale>
        <p:origin x="3154"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F390227-3E59-4D18-89A1-D31497A7AF24}"/>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A8AA1F70-4AEF-4005-A9AA-3482052BC9EC}"/>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E408115-05F5-4CF2-BEE2-5A3B52C07AF7}" type="datetimeFigureOut">
              <a:rPr lang="en-US" smtClean="0"/>
              <a:t>12/16/2022</a:t>
            </a:fld>
            <a:endParaRPr lang="en-US"/>
          </a:p>
        </p:txBody>
      </p:sp>
      <p:sp>
        <p:nvSpPr>
          <p:cNvPr id="4" name="Footer Placeholder 3">
            <a:extLst>
              <a:ext uri="{FF2B5EF4-FFF2-40B4-BE49-F238E27FC236}">
                <a16:creationId xmlns:a16="http://schemas.microsoft.com/office/drawing/2014/main" id="{8700F235-7AE3-45C7-901F-AB53230E7A54}"/>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2726BF31-7F50-4E54-A150-AD1628BFCE7B}"/>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871D23E-E6C1-4780-A2FC-2C75BAD543C8}" type="slidenum">
              <a:rPr lang="en-US" smtClean="0"/>
              <a:t>‹#›</a:t>
            </a:fld>
            <a:endParaRPr lang="en-US"/>
          </a:p>
        </p:txBody>
      </p:sp>
    </p:spTree>
    <p:extLst>
      <p:ext uri="{BB962C8B-B14F-4D97-AF65-F5344CB8AC3E}">
        <p14:creationId xmlns:p14="http://schemas.microsoft.com/office/powerpoint/2010/main" val="16615294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C8F8414-E028-4B12-8549-3E4C0B8967D5}" type="datetimeFigureOut">
              <a:rPr lang="en-US" smtClean="0"/>
              <a:t>12/16/2022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53A5872-CA77-4F01-89D2-5B16C08A2D3A}" type="slidenum">
              <a:rPr lang="en-US" smtClean="0"/>
              <a:t>‹#›</a:t>
            </a:fld>
            <a:endParaRPr lang="en-US" dirty="0"/>
          </a:p>
        </p:txBody>
      </p:sp>
    </p:spTree>
    <p:extLst>
      <p:ext uri="{BB962C8B-B14F-4D97-AF65-F5344CB8AC3E}">
        <p14:creationId xmlns:p14="http://schemas.microsoft.com/office/powerpoint/2010/main" val="40035822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0"/>
              </a:spcAft>
            </a:pPr>
            <a:r>
              <a:rPr lang="en-US" sz="1200" b="1" dirty="0" err="1">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Notas</a:t>
            </a:r>
            <a:r>
              <a:rPr lang="en-US" sz="12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a:t>
            </a:r>
            <a:r>
              <a:rPr lang="en-US" sz="12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2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a:t>
            </a:r>
            <a:r>
              <a:rPr lang="en-US" sz="1200" dirty="0" err="1">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Salude</a:t>
            </a:r>
            <a:r>
              <a:rPr lang="en-US" sz="12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 la audiencia y </a:t>
            </a:r>
            <a:r>
              <a:rPr lang="en-US" sz="1200" dirty="0" err="1">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preséntese</a:t>
            </a:r>
            <a:r>
              <a:rPr lang="en-US" sz="12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a:t>
            </a:r>
          </a:p>
          <a:p>
            <a:pPr marL="0" marR="0">
              <a:lnSpc>
                <a:spcPct val="107000"/>
              </a:lnSpc>
              <a:spcBef>
                <a:spcPts val="0"/>
              </a:spcBef>
              <a:spcAft>
                <a:spcPts val="800"/>
              </a:spcAft>
            </a:pPr>
            <a:r>
              <a:rPr lang="en-US" sz="12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Hoy, </a:t>
            </a:r>
            <a:r>
              <a:rPr lang="en-US" sz="1200" dirty="0" err="1">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vamos</a:t>
            </a:r>
            <a:r>
              <a:rPr lang="en-US" sz="12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 </a:t>
            </a:r>
            <a:r>
              <a:rPr lang="en-US" sz="1200" dirty="0" err="1">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hablar</a:t>
            </a:r>
            <a:r>
              <a:rPr lang="en-US" sz="12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en-US" sz="1200" dirty="0" err="1">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sobre</a:t>
            </a:r>
            <a:r>
              <a:rPr lang="en-US" sz="12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en-US" sz="1200" dirty="0" err="1">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algunas</a:t>
            </a:r>
            <a:r>
              <a:rPr lang="en-US" sz="12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en-US" sz="1200" dirty="0" err="1">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maneras</a:t>
            </a:r>
            <a:r>
              <a:rPr lang="en-US" sz="12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de </a:t>
            </a:r>
            <a:r>
              <a:rPr lang="es-ES" sz="12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detectar y evitar estafas al comprar un carro en un concesionario. </a:t>
            </a:r>
          </a:p>
          <a:p>
            <a:pPr marL="0" marR="0">
              <a:lnSpc>
                <a:spcPct val="107000"/>
              </a:lnSpc>
              <a:spcBef>
                <a:spcPts val="0"/>
              </a:spcBef>
              <a:spcAft>
                <a:spcPts val="800"/>
              </a:spcAft>
            </a:pPr>
            <a:endParaRPr lang="en-US" b="1" dirty="0"/>
          </a:p>
          <a:p>
            <a:r>
              <a:rPr lang="en-US" b="1" dirty="0"/>
              <a:t>NOTA PARA LOS PRESENTADORES:</a:t>
            </a:r>
            <a:r>
              <a:rPr lang="en-US" dirty="0"/>
              <a:t> </a:t>
            </a:r>
          </a:p>
          <a:p>
            <a:pPr marL="171450" indent="-171450">
              <a:buFont typeface="Arial" panose="020B0604020202020204" pitchFamily="34" charset="0"/>
              <a:buChar char="•"/>
            </a:pPr>
            <a:r>
              <a:rPr lang="en-US" dirty="0" err="1"/>
              <a:t>Usted</a:t>
            </a:r>
            <a:r>
              <a:rPr lang="en-US" dirty="0"/>
              <a:t> no </a:t>
            </a:r>
            <a:r>
              <a:rPr lang="en-US" dirty="0" err="1"/>
              <a:t>tiene</a:t>
            </a:r>
            <a:r>
              <a:rPr lang="en-US" dirty="0"/>
              <a:t> que </a:t>
            </a:r>
            <a:r>
              <a:rPr lang="en-US" dirty="0" err="1"/>
              <a:t>cubrir</a:t>
            </a:r>
            <a:r>
              <a:rPr lang="en-US" dirty="0"/>
              <a:t> </a:t>
            </a:r>
            <a:r>
              <a:rPr lang="en-US" dirty="0" err="1"/>
              <a:t>todos</a:t>
            </a:r>
            <a:r>
              <a:rPr lang="en-US" dirty="0"/>
              <a:t> </a:t>
            </a:r>
            <a:r>
              <a:rPr lang="en-US" dirty="0" err="1"/>
              <a:t>los</a:t>
            </a:r>
            <a:r>
              <a:rPr lang="en-US" dirty="0"/>
              <a:t> </a:t>
            </a:r>
            <a:r>
              <a:rPr lang="en-US" dirty="0" err="1"/>
              <a:t>temas</a:t>
            </a:r>
            <a:r>
              <a:rPr lang="en-US" dirty="0"/>
              <a:t> </a:t>
            </a:r>
            <a:r>
              <a:rPr lang="en-US" dirty="0" err="1"/>
              <a:t>en</a:t>
            </a:r>
            <a:r>
              <a:rPr lang="en-US" dirty="0"/>
              <a:t> </a:t>
            </a:r>
            <a:r>
              <a:rPr lang="en-US" dirty="0" err="1"/>
              <a:t>esta</a:t>
            </a:r>
            <a:r>
              <a:rPr lang="en-US" dirty="0"/>
              <a:t> </a:t>
            </a:r>
            <a:r>
              <a:rPr lang="en-US" dirty="0" err="1"/>
              <a:t>presentación</a:t>
            </a:r>
            <a:r>
              <a:rPr lang="en-US" dirty="0"/>
              <a:t>. </a:t>
            </a:r>
          </a:p>
          <a:p>
            <a:pPr marL="171450" indent="-171450">
              <a:buFont typeface="Arial" panose="020B0604020202020204" pitchFamily="34" charset="0"/>
              <a:buChar char="•"/>
            </a:pPr>
            <a:r>
              <a:rPr lang="en-US" dirty="0" err="1"/>
              <a:t>Recomendamos</a:t>
            </a:r>
            <a:r>
              <a:rPr lang="en-US" dirty="0"/>
              <a:t> que </a:t>
            </a:r>
            <a:r>
              <a:rPr lang="en-US" dirty="0" err="1"/>
              <a:t>usted</a:t>
            </a:r>
            <a:r>
              <a:rPr lang="en-US" dirty="0"/>
              <a:t> use solo </a:t>
            </a:r>
            <a:r>
              <a:rPr lang="en-US" dirty="0" err="1"/>
              <a:t>los</a:t>
            </a:r>
            <a:r>
              <a:rPr lang="en-US" dirty="0"/>
              <a:t> </a:t>
            </a:r>
            <a:r>
              <a:rPr lang="en-US" dirty="0" err="1"/>
              <a:t>temas</a:t>
            </a:r>
            <a:r>
              <a:rPr lang="en-US" dirty="0"/>
              <a:t> que </a:t>
            </a:r>
            <a:r>
              <a:rPr lang="en-US" dirty="0" err="1"/>
              <a:t>quiere</a:t>
            </a:r>
            <a:r>
              <a:rPr lang="en-US" dirty="0"/>
              <a:t> </a:t>
            </a:r>
            <a:r>
              <a:rPr lang="en-US" dirty="0" err="1"/>
              <a:t>cubrir</a:t>
            </a:r>
            <a:r>
              <a:rPr lang="en-US" dirty="0"/>
              <a:t>, </a:t>
            </a:r>
            <a:r>
              <a:rPr lang="en-US" dirty="0" err="1"/>
              <a:t>considerando</a:t>
            </a:r>
            <a:r>
              <a:rPr lang="en-US" dirty="0"/>
              <a:t> la audiencia y </a:t>
            </a:r>
            <a:r>
              <a:rPr lang="en-US" dirty="0" err="1"/>
              <a:t>el</a:t>
            </a:r>
            <a:r>
              <a:rPr lang="en-US" dirty="0"/>
              <a:t> </a:t>
            </a:r>
            <a:r>
              <a:rPr lang="en-US" dirty="0" err="1"/>
              <a:t>tiempo</a:t>
            </a:r>
            <a:r>
              <a:rPr lang="en-US" dirty="0"/>
              <a:t> de la </a:t>
            </a:r>
            <a:r>
              <a:rPr lang="en-US" dirty="0" err="1"/>
              <a:t>presentación</a:t>
            </a:r>
            <a:r>
              <a:rPr lang="en-US" dirty="0"/>
              <a:t>. </a:t>
            </a:r>
          </a:p>
          <a:p>
            <a:pPr marL="171450" indent="-171450">
              <a:buFont typeface="Arial" panose="020B0604020202020204" pitchFamily="34" charset="0"/>
              <a:buChar char="•"/>
            </a:pPr>
            <a:r>
              <a:rPr lang="en-US" dirty="0"/>
              <a:t>Si </a:t>
            </a:r>
            <a:r>
              <a:rPr lang="en-US" dirty="0" err="1"/>
              <a:t>usted</a:t>
            </a:r>
            <a:r>
              <a:rPr lang="en-US" dirty="0"/>
              <a:t> </a:t>
            </a:r>
            <a:r>
              <a:rPr lang="en-US" dirty="0" err="1"/>
              <a:t>quiere</a:t>
            </a:r>
            <a:r>
              <a:rPr lang="en-US" dirty="0"/>
              <a:t> usar </a:t>
            </a:r>
            <a:r>
              <a:rPr lang="en-US" dirty="0" err="1"/>
              <a:t>todas</a:t>
            </a:r>
            <a:r>
              <a:rPr lang="en-US" dirty="0"/>
              <a:t> las </a:t>
            </a:r>
            <a:r>
              <a:rPr lang="en-US" dirty="0" err="1"/>
              <a:t>diapositivas</a:t>
            </a:r>
            <a:r>
              <a:rPr lang="en-US" dirty="0"/>
              <a:t>, </a:t>
            </a:r>
            <a:r>
              <a:rPr lang="en-US" dirty="0" err="1"/>
              <a:t>estimamos</a:t>
            </a:r>
            <a:r>
              <a:rPr lang="en-US" dirty="0"/>
              <a:t> que la </a:t>
            </a:r>
            <a:r>
              <a:rPr lang="en-US" dirty="0" err="1"/>
              <a:t>presentación</a:t>
            </a:r>
            <a:r>
              <a:rPr lang="en-US" dirty="0"/>
              <a:t> </a:t>
            </a:r>
            <a:r>
              <a:rPr lang="en-US" dirty="0" err="1"/>
              <a:t>completa</a:t>
            </a:r>
            <a:r>
              <a:rPr lang="en-US" dirty="0"/>
              <a:t> dura </a:t>
            </a:r>
            <a:r>
              <a:rPr lang="en-US" dirty="0" err="1"/>
              <a:t>aproximadamente</a:t>
            </a:r>
            <a:r>
              <a:rPr lang="en-US" dirty="0"/>
              <a:t> 15 </a:t>
            </a:r>
            <a:r>
              <a:rPr lang="en-US" dirty="0" err="1"/>
              <a:t>minutos</a:t>
            </a:r>
            <a:r>
              <a:rPr lang="en-US" dirty="0"/>
              <a:t>. </a:t>
            </a:r>
          </a:p>
          <a:p>
            <a:pPr marL="171450" indent="-171450">
              <a:buFont typeface="Arial" panose="020B0604020202020204" pitchFamily="34" charset="0"/>
              <a:buChar char="•"/>
            </a:pPr>
            <a:r>
              <a:rPr lang="en-US" dirty="0" err="1"/>
              <a:t>Tampoco</a:t>
            </a:r>
            <a:r>
              <a:rPr lang="en-US" dirty="0"/>
              <a:t> </a:t>
            </a:r>
            <a:r>
              <a:rPr lang="en-US" dirty="0" err="1"/>
              <a:t>tiene</a:t>
            </a:r>
            <a:r>
              <a:rPr lang="en-US" dirty="0"/>
              <a:t> que usar las </a:t>
            </a:r>
            <a:r>
              <a:rPr lang="en-US" dirty="0" err="1"/>
              <a:t>notas</a:t>
            </a:r>
            <a:r>
              <a:rPr lang="en-US" dirty="0"/>
              <a:t> </a:t>
            </a:r>
            <a:r>
              <a:rPr lang="en-US" dirty="0" err="1"/>
              <a:t>tal</a:t>
            </a:r>
            <a:r>
              <a:rPr lang="en-US" dirty="0"/>
              <a:t> y </a:t>
            </a:r>
            <a:r>
              <a:rPr lang="en-US" dirty="0" err="1"/>
              <a:t>como</a:t>
            </a:r>
            <a:r>
              <a:rPr lang="en-US" dirty="0"/>
              <a:t> </a:t>
            </a:r>
            <a:r>
              <a:rPr lang="en-US" dirty="0" err="1"/>
              <a:t>estan</a:t>
            </a:r>
            <a:r>
              <a:rPr lang="en-US" dirty="0"/>
              <a:t>. Las </a:t>
            </a:r>
            <a:r>
              <a:rPr lang="en-US" dirty="0" err="1"/>
              <a:t>ofrecemos</a:t>
            </a:r>
            <a:r>
              <a:rPr lang="en-US" dirty="0"/>
              <a:t> </a:t>
            </a:r>
            <a:r>
              <a:rPr lang="en-US" dirty="0" err="1"/>
              <a:t>como</a:t>
            </a:r>
            <a:r>
              <a:rPr lang="en-US" dirty="0"/>
              <a:t> </a:t>
            </a:r>
            <a:r>
              <a:rPr lang="en-US" dirty="0" err="1"/>
              <a:t>una</a:t>
            </a:r>
            <a:r>
              <a:rPr lang="en-US" dirty="0"/>
              <a:t> </a:t>
            </a:r>
            <a:r>
              <a:rPr lang="en-US" dirty="0" err="1"/>
              <a:t>guía</a:t>
            </a:r>
            <a:r>
              <a:rPr lang="en-US" dirty="0"/>
              <a:t>. </a:t>
            </a:r>
          </a:p>
          <a:p>
            <a:pPr marL="171450" indent="-171450">
              <a:buFont typeface="Arial" panose="020B0604020202020204" pitchFamily="34" charset="0"/>
              <a:buChar char="•"/>
            </a:pPr>
            <a:r>
              <a:rPr lang="en-US" dirty="0"/>
              <a:t>La </a:t>
            </a:r>
            <a:r>
              <a:rPr lang="en-US" dirty="0" err="1"/>
              <a:t>información</a:t>
            </a:r>
            <a:r>
              <a:rPr lang="en-US" dirty="0"/>
              <a:t> </a:t>
            </a:r>
            <a:r>
              <a:rPr lang="es-ES" dirty="0"/>
              <a:t>proviene de materiales existentes examinados previamente.</a:t>
            </a:r>
            <a:endParaRPr lang="en-US" dirty="0"/>
          </a:p>
          <a:p>
            <a:endParaRPr lang="en-US" dirty="0"/>
          </a:p>
        </p:txBody>
      </p:sp>
      <p:sp>
        <p:nvSpPr>
          <p:cNvPr id="4" name="Slide Number Placeholder 3"/>
          <p:cNvSpPr>
            <a:spLocks noGrp="1"/>
          </p:cNvSpPr>
          <p:nvPr>
            <p:ph type="sldNum" sz="quarter" idx="10"/>
          </p:nvPr>
        </p:nvSpPr>
        <p:spPr/>
        <p:txBody>
          <a:bodyPr/>
          <a:lstStyle/>
          <a:p>
            <a:fld id="{B53A5872-CA77-4F01-89D2-5B16C08A2D3A}" type="slidenum">
              <a:rPr lang="en-US" smtClean="0"/>
              <a:t>1</a:t>
            </a:fld>
            <a:endParaRPr lang="en-US" dirty="0"/>
          </a:p>
        </p:txBody>
      </p:sp>
    </p:spTree>
    <p:extLst>
      <p:ext uri="{BB962C8B-B14F-4D97-AF65-F5344CB8AC3E}">
        <p14:creationId xmlns:p14="http://schemas.microsoft.com/office/powerpoint/2010/main" val="32447952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US" sz="1800" dirty="0">
                <a:effectLst/>
                <a:latin typeface="Arial" panose="020B0604020202020204" pitchFamily="34" charset="0"/>
                <a:ea typeface="Calibri" panose="020F0502020204030204" pitchFamily="34" charset="0"/>
              </a:rPr>
              <a:t>Gracias por el tiempo que han dedicado hoy para hablar conmigo.</a:t>
            </a:r>
            <a:endParaRPr lang="en-US" sz="1200" b="1"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B53A5872-CA77-4F01-89D2-5B16C08A2D3A}" type="slidenum">
              <a:rPr lang="en-US" smtClean="0"/>
              <a:t>10</a:t>
            </a:fld>
            <a:endParaRPr lang="en-US" dirty="0"/>
          </a:p>
        </p:txBody>
      </p:sp>
    </p:spTree>
    <p:extLst>
      <p:ext uri="{BB962C8B-B14F-4D97-AF65-F5344CB8AC3E}">
        <p14:creationId xmlns:p14="http://schemas.microsoft.com/office/powerpoint/2010/main" val="2187576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r>
              <a:rPr lang="es-US" sz="1100" dirty="0">
                <a:effectLst/>
                <a:latin typeface="Arial" panose="020B0604020202020204" pitchFamily="34" charset="0"/>
                <a:ea typeface="Times New Roman" panose="02020603050405020304" pitchFamily="18" charset="0"/>
              </a:rPr>
              <a:t>Primero, déjeme contarle un poco sobre la Comisión Federal de Comercio (FTC, por sus siglas en inglés.) Como la agencia de protección al consumidor de la nación, la FTC trabaja para detener el fraude, el engaño, y las prácticas comerciales deshonestas. Esto lo hace de varias maneras. </a:t>
            </a:r>
            <a:endParaRPr lang="en-US" sz="1200" dirty="0">
              <a:effectLst/>
              <a:latin typeface="Times New Roman" panose="02020603050405020304" pitchFamily="18" charset="0"/>
              <a:ea typeface="Times New Roman" panose="02020603050405020304" pitchFamily="18" charset="0"/>
            </a:endParaRPr>
          </a:p>
          <a:p>
            <a:pPr marL="342900" marR="0" lvl="0" indent="-342900">
              <a:buFont typeface="Symbol" panose="05050102010706020507" pitchFamily="18" charset="2"/>
              <a:buChar char=""/>
              <a:tabLst>
                <a:tab pos="457200" algn="l"/>
              </a:tabLst>
            </a:pPr>
            <a:r>
              <a:rPr lang="es-US" sz="1100" dirty="0">
                <a:effectLst/>
                <a:latin typeface="Arial" panose="020B0604020202020204" pitchFamily="34" charset="0"/>
                <a:ea typeface="Times New Roman" panose="02020603050405020304" pitchFamily="18" charset="0"/>
              </a:rPr>
              <a:t>La FTC realiza investigaciones, demanda a las empresas y personas que infringen la ley, y trata de devolver el dinero a las personas cuando es posible. </a:t>
            </a:r>
            <a:endParaRPr lang="en-US" sz="1200" dirty="0">
              <a:effectLst/>
              <a:latin typeface="Times New Roman" panose="02020603050405020304" pitchFamily="18" charset="0"/>
              <a:ea typeface="Times New Roman" panose="02020603050405020304" pitchFamily="18" charset="0"/>
            </a:endParaRPr>
          </a:p>
          <a:p>
            <a:pPr marL="742950" marR="0" lvl="1" indent="-285750">
              <a:buFont typeface="Courier New" panose="02070309020205020404" pitchFamily="49" charset="0"/>
              <a:buChar char="o"/>
              <a:tabLst>
                <a:tab pos="914400" algn="l"/>
              </a:tabLst>
            </a:pPr>
            <a:r>
              <a:rPr lang="es-US" sz="1100" dirty="0">
                <a:effectLst/>
                <a:latin typeface="Arial" panose="020B0604020202020204" pitchFamily="34" charset="0"/>
                <a:ea typeface="Times New Roman" panose="02020603050405020304" pitchFamily="18" charset="0"/>
                <a:cs typeface="Times New Roman" panose="02020603050405020304" pitchFamily="18" charset="0"/>
              </a:rPr>
              <a:t>Muchos de esos casos se basan en los reportes que recibe la FTC de personas como usted, que hablan sobre las estafas y las prácticas deshonestas que ven, incluso cuando no pierden dinero. </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marR="0" lvl="0" indent="-342900">
              <a:buFont typeface="Symbol" panose="05050102010706020507" pitchFamily="18" charset="2"/>
              <a:buChar char=""/>
              <a:tabLst>
                <a:tab pos="457200" algn="l"/>
              </a:tabLst>
            </a:pPr>
            <a:r>
              <a:rPr lang="es-US" sz="1100" dirty="0">
                <a:effectLst/>
                <a:latin typeface="Arial" panose="020B0604020202020204" pitchFamily="34" charset="0"/>
                <a:ea typeface="Times New Roman" panose="02020603050405020304" pitchFamily="18" charset="0"/>
              </a:rPr>
              <a:t>La FTC educa e informa a las personas sobre sus derechos y a las empresas sobre sus responsabilidades. </a:t>
            </a:r>
            <a:endParaRPr lang="en-US" sz="1200" dirty="0">
              <a:effectLst/>
              <a:latin typeface="Times New Roman" panose="02020603050405020304" pitchFamily="18" charset="0"/>
              <a:ea typeface="Times New Roman" panose="02020603050405020304" pitchFamily="18" charset="0"/>
            </a:endParaRPr>
          </a:p>
          <a:p>
            <a:pPr marL="742950" marR="0" lvl="1" indent="-285750">
              <a:buFont typeface="Courier New" panose="02070309020205020404" pitchFamily="49" charset="0"/>
              <a:buChar char="o"/>
              <a:tabLst>
                <a:tab pos="914400" algn="l"/>
              </a:tabLst>
            </a:pPr>
            <a:r>
              <a:rPr lang="es-US" sz="1100" dirty="0">
                <a:effectLst/>
                <a:latin typeface="Arial" panose="020B0604020202020204" pitchFamily="34" charset="0"/>
                <a:ea typeface="Times New Roman" panose="02020603050405020304" pitchFamily="18" charset="0"/>
                <a:cs typeface="Times New Roman" panose="02020603050405020304" pitchFamily="18" charset="0"/>
              </a:rPr>
              <a:t>A través de publicaciones, en línea y en persona (o virtualmente), la FTC comparte información sobre cómo detectar y evitar estafas, cómo denunciarlas y cómo hablar sobre una estafa con otras personas para ayudar a protegerse no solo a usted, si no también a gente que conoce. </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marR="0" lvl="0" indent="-342900">
              <a:buFont typeface="Symbol" panose="05050102010706020507" pitchFamily="18" charset="2"/>
              <a:buChar char=""/>
              <a:tabLst>
                <a:tab pos="457200" algn="l"/>
              </a:tabLst>
            </a:pPr>
            <a:r>
              <a:rPr lang="es-US" sz="1100" dirty="0">
                <a:effectLst/>
                <a:latin typeface="Arial" panose="020B0604020202020204" pitchFamily="34" charset="0"/>
                <a:ea typeface="Times New Roman" panose="02020603050405020304" pitchFamily="18" charset="0"/>
              </a:rPr>
              <a:t>Finalmente, la FTC no puede hacerlo sola, por eso trabaja con una variedad de grupos como bibliotecas, defensores de la comunidad y agencias estatales y federales, para intentar amplificar el mensaje y llegar a una audiencia más amplia. </a:t>
            </a:r>
            <a:endParaRPr lang="en-US" sz="1200" dirty="0">
              <a:effectLst/>
              <a:latin typeface="Times New Roman" panose="02020603050405020304" pitchFamily="18" charset="0"/>
              <a:ea typeface="Times New Roman" panose="02020603050405020304" pitchFamily="18" charset="0"/>
            </a:endParaRPr>
          </a:p>
          <a:p>
            <a:pPr marL="0" marR="0">
              <a:lnSpc>
                <a:spcPct val="107000"/>
              </a:lnSpc>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B53A5872-CA77-4F01-89D2-5B16C08A2D3A}" type="slidenum">
              <a:rPr lang="en-US" smtClean="0"/>
              <a:t>2</a:t>
            </a:fld>
            <a:endParaRPr lang="en-US" dirty="0"/>
          </a:p>
        </p:txBody>
      </p:sp>
    </p:spTree>
    <p:extLst>
      <p:ext uri="{BB962C8B-B14F-4D97-AF65-F5344CB8AC3E}">
        <p14:creationId xmlns:p14="http://schemas.microsoft.com/office/powerpoint/2010/main" val="31424344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s-US" sz="1800" dirty="0">
                <a:effectLst/>
                <a:latin typeface="Arial" panose="020B0604020202020204" pitchFamily="34" charset="0"/>
                <a:ea typeface="Calibri" panose="020F0502020204030204" pitchFamily="34" charset="0"/>
                <a:cs typeface="Times New Roman" panose="02020603050405020304" pitchFamily="18" charset="0"/>
              </a:rPr>
              <a:t>Mucha gente depende de los carros diariamente para llegar al trabajo, llevar a los niños a la escuela o a sus actividades, visitar a los amigos y los familiares, o irse de vacación.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s-US" sz="1800" dirty="0">
                <a:effectLst/>
                <a:latin typeface="Arial" panose="020B0604020202020204" pitchFamily="34"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s-US" sz="1800" dirty="0">
                <a:effectLst/>
                <a:latin typeface="Arial" panose="020B0604020202020204" pitchFamily="34" charset="0"/>
                <a:ea typeface="Calibri" panose="020F0502020204030204" pitchFamily="34" charset="0"/>
                <a:cs typeface="Times New Roman" panose="02020603050405020304" pitchFamily="18" charset="0"/>
              </a:rPr>
              <a:t>Un carro nuevo también puede ser una de las compras de mayor costo para mucha gente.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r>
              <a:rPr lang="es-US" sz="1800" dirty="0">
                <a:effectLst/>
                <a:latin typeface="Arial" panose="020B0604020202020204" pitchFamily="34" charset="0"/>
                <a:ea typeface="Calibri" panose="020F0502020204030204" pitchFamily="34" charset="0"/>
              </a:rPr>
              <a:t>Es por eso que quiero hablar con ustedes sobre cómo reconocer las estafas relacionadas a la compra de un carro en un concesionario. Vamos a tocar varios temas: anuncios engañosos; como negociar el precio y la financiación; lo que debe hacer antes de firmar un contrato; y donde puede reportar un concesionario inescrupuloso.</a:t>
            </a:r>
            <a:endParaRPr lang="en-US" dirty="0"/>
          </a:p>
        </p:txBody>
      </p:sp>
      <p:sp>
        <p:nvSpPr>
          <p:cNvPr id="4" name="Slide Number Placeholder 3"/>
          <p:cNvSpPr>
            <a:spLocks noGrp="1"/>
          </p:cNvSpPr>
          <p:nvPr>
            <p:ph type="sldNum" sz="quarter" idx="5"/>
          </p:nvPr>
        </p:nvSpPr>
        <p:spPr/>
        <p:txBody>
          <a:bodyPr/>
          <a:lstStyle/>
          <a:p>
            <a:fld id="{B53A5872-CA77-4F01-89D2-5B16C08A2D3A}" type="slidenum">
              <a:rPr lang="en-US" smtClean="0"/>
              <a:t>3</a:t>
            </a:fld>
            <a:endParaRPr lang="en-US" dirty="0"/>
          </a:p>
        </p:txBody>
      </p:sp>
    </p:spTree>
    <p:extLst>
      <p:ext uri="{BB962C8B-B14F-4D97-AF65-F5344CB8AC3E}">
        <p14:creationId xmlns:p14="http://schemas.microsoft.com/office/powerpoint/2010/main" val="26333832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s-US" sz="1800" dirty="0">
                <a:effectLst/>
                <a:latin typeface="Arial" panose="020B0604020202020204" pitchFamily="34" charset="0"/>
                <a:ea typeface="Calibri" panose="020F0502020204030204" pitchFamily="34" charset="0"/>
                <a:cs typeface="Times New Roman" panose="02020603050405020304" pitchFamily="18" charset="0"/>
              </a:rPr>
              <a:t>Usted podría ver concesionarios que promocionan precios sorprendentemente bajos, pagos mensuales bajos, o prestamos con cero intereses o un interés muy bajo. Estos consejos pueden ayudarle a decidir si un anuncio de carro realmente le ofrece un buen trato.</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s-US" sz="1800" dirty="0">
                <a:effectLst/>
                <a:latin typeface="Arial" panose="020B0604020202020204" pitchFamily="34"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s-US" sz="1800" dirty="0">
                <a:effectLst/>
                <a:latin typeface="Arial" panose="020B0604020202020204" pitchFamily="34" charset="0"/>
                <a:ea typeface="Calibri" panose="020F0502020204030204" pitchFamily="34" charset="0"/>
                <a:cs typeface="Times New Roman" panose="02020603050405020304" pitchFamily="18" charset="0"/>
              </a:rPr>
              <a:t>Los precios bajos o descuentos especiales en un anuncio son engañosos cuando:</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s-US" sz="1800" dirty="0">
                <a:effectLst/>
                <a:latin typeface="Arial" panose="020B0604020202020204" pitchFamily="34" charset="0"/>
                <a:ea typeface="Calibri" panose="020F0502020204030204" pitchFamily="34" charset="0"/>
                <a:cs typeface="Times New Roman" panose="02020603050405020304" pitchFamily="18" charset="0"/>
              </a:rPr>
              <a:t>El concesionario no cumple con esas promesas. Usted podría llegar al concesionario y enterarse que el carro no está disponible al precio anunciado o que el carro nunca estuvo disponible en el concesionario.</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s-US" sz="1800" dirty="0">
                <a:effectLst/>
                <a:latin typeface="Arial" panose="020B0604020202020204" pitchFamily="34" charset="0"/>
                <a:ea typeface="Calibri" panose="020F0502020204030204" pitchFamily="34" charset="0"/>
                <a:cs typeface="Times New Roman" panose="02020603050405020304" pitchFamily="18" charset="0"/>
              </a:rPr>
              <a:t>Hay restricciones para calificar que no espera. Por ejemplo, debe ser recién graduado de la universidad, ser miembro de las fuerzas armadas, financiar la compra con un banco especifico, o calificar de otra manera.</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s-US" sz="1800" dirty="0">
                <a:effectLst/>
                <a:latin typeface="Arial" panose="020B0604020202020204" pitchFamily="34" charset="0"/>
                <a:ea typeface="Calibri" panose="020F0502020204030204" pitchFamily="34" charset="0"/>
                <a:cs typeface="Times New Roman" panose="02020603050405020304" pitchFamily="18" charset="0"/>
              </a:rPr>
              <a:t>Hay costos grandes que no están declarados o que están ocultados en la letra pequeña, como un pago de entrada grande o cargos de procesamiento.</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Symbol" panose="05050102010706020507" pitchFamily="18" charset="2"/>
              <a:buChar char=""/>
            </a:pPr>
            <a:r>
              <a:rPr lang="es-US" sz="1800" dirty="0">
                <a:effectLst/>
                <a:latin typeface="Arial" panose="020B0604020202020204" pitchFamily="34" charset="0"/>
                <a:ea typeface="Calibri" panose="020F0502020204030204" pitchFamily="34" charset="0"/>
                <a:cs typeface="Times New Roman" panose="02020603050405020304" pitchFamily="18" charset="0"/>
              </a:rPr>
              <a:t>El precio bajo solo se ofrece en limitados modelos.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s-US" sz="1800" dirty="0">
                <a:effectLst/>
                <a:latin typeface="Arial" panose="020B0604020202020204" pitchFamily="34"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s-US" sz="1800" dirty="0">
                <a:effectLst/>
                <a:latin typeface="Arial" panose="020B0604020202020204" pitchFamily="34" charset="0"/>
                <a:ea typeface="Calibri" panose="020F0502020204030204" pitchFamily="34" charset="0"/>
                <a:cs typeface="Times New Roman" panose="02020603050405020304" pitchFamily="18" charset="0"/>
              </a:rPr>
              <a:t>Las cuotas mensuales bajas podrían significar varias cosas: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s-US" sz="1800" dirty="0">
                <a:effectLst/>
                <a:latin typeface="Arial" panose="020B0604020202020204" pitchFamily="34" charset="0"/>
                <a:ea typeface="Calibri" panose="020F0502020204030204" pitchFamily="34" charset="0"/>
                <a:cs typeface="Times New Roman" panose="02020603050405020304" pitchFamily="18" charset="0"/>
              </a:rPr>
              <a:t>Podría llegar al concesionario con la esperanza de recibir el precio anunciado, pero en realidad termina pagando mucho más porque el concesionario ha incluido cargos adicionales a la venta.</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s-US" sz="1800" dirty="0">
                <a:effectLst/>
                <a:latin typeface="Arial" panose="020B0604020202020204" pitchFamily="34" charset="0"/>
                <a:ea typeface="Calibri" panose="020F0502020204030204" pitchFamily="34" charset="0"/>
                <a:cs typeface="Times New Roman" panose="02020603050405020304" pitchFamily="18" charset="0"/>
              </a:rPr>
              <a:t>Podría necesitar hacer un pago de entrada grande. O puede ser que la oferta solo es válida para un contrato de alquiler, y no en la compra; los pagos podrían crecer con el paso del tiempo; o podrían existir varias restricciones para calificar.</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Symbol" panose="05050102010706020507" pitchFamily="18" charset="2"/>
              <a:buChar char=""/>
            </a:pPr>
            <a:r>
              <a:rPr lang="es-US" sz="1800" dirty="0">
                <a:effectLst/>
                <a:latin typeface="Arial" panose="020B0604020202020204" pitchFamily="34" charset="0"/>
                <a:ea typeface="Calibri" panose="020F0502020204030204" pitchFamily="34" charset="0"/>
                <a:cs typeface="Times New Roman" panose="02020603050405020304" pitchFamily="18" charset="0"/>
              </a:rPr>
              <a:t>Un pago mensual bajo podría significar que la oferta es para un plazo extendido que toma más tiempo y cuesta más repagar.</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228600" marR="0">
              <a:lnSpc>
                <a:spcPct val="107000"/>
              </a:lnSpc>
              <a:spcBef>
                <a:spcPts val="0"/>
              </a:spcBef>
              <a:spcAft>
                <a:spcPts val="800"/>
              </a:spcAft>
            </a:pPr>
            <a:r>
              <a:rPr lang="es-US" sz="1800" dirty="0">
                <a:effectLst/>
                <a:latin typeface="Arial" panose="020B0604020202020204" pitchFamily="34" charset="0"/>
                <a:ea typeface="Calibri" panose="020F0502020204030204" pitchFamily="34" charset="0"/>
                <a:cs typeface="Times New Roman" panose="02020603050405020304" pitchFamily="18" charset="0"/>
              </a:rPr>
              <a:t>Prestamos con cero intereses o interés bajo</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r>
              <a:rPr lang="es-US" sz="1800" dirty="0">
                <a:effectLst/>
                <a:latin typeface="Arial" panose="020B0604020202020204" pitchFamily="34" charset="0"/>
                <a:ea typeface="Calibri" panose="020F0502020204030204" pitchFamily="34" charset="0"/>
              </a:rPr>
              <a:t>Puede ser que la tasa porcentual anual (APR) solo se ofrezca a prestatarios “bien” calificados, o sea aquellos con puntajes de crédito altos.</a:t>
            </a:r>
            <a:endParaRPr lang="en-US" dirty="0"/>
          </a:p>
        </p:txBody>
      </p:sp>
      <p:sp>
        <p:nvSpPr>
          <p:cNvPr id="4" name="Slide Number Placeholder 3"/>
          <p:cNvSpPr>
            <a:spLocks noGrp="1"/>
          </p:cNvSpPr>
          <p:nvPr>
            <p:ph type="sldNum" sz="quarter" idx="5"/>
          </p:nvPr>
        </p:nvSpPr>
        <p:spPr/>
        <p:txBody>
          <a:bodyPr/>
          <a:lstStyle/>
          <a:p>
            <a:fld id="{B53A5872-CA77-4F01-89D2-5B16C08A2D3A}" type="slidenum">
              <a:rPr lang="en-US" smtClean="0"/>
              <a:t>4</a:t>
            </a:fld>
            <a:endParaRPr lang="en-US" dirty="0"/>
          </a:p>
        </p:txBody>
      </p:sp>
    </p:spTree>
    <p:extLst>
      <p:ext uri="{BB962C8B-B14F-4D97-AF65-F5344CB8AC3E}">
        <p14:creationId xmlns:p14="http://schemas.microsoft.com/office/powerpoint/2010/main" val="12531381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s-US" sz="1800" dirty="0">
                <a:effectLst/>
                <a:latin typeface="Arial" panose="020B0604020202020204" pitchFamily="34" charset="0"/>
                <a:ea typeface="Calibri" panose="020F0502020204030204" pitchFamily="34" charset="0"/>
                <a:cs typeface="Times New Roman" panose="02020603050405020304" pitchFamily="18" charset="0"/>
              </a:rPr>
              <a:t>Asumiendo que, como la mayora de la gente, usted no puede pagar un carro en efectivo, </a:t>
            </a:r>
            <a:r>
              <a:rPr lang="es-US" sz="1800" b="1" dirty="0">
                <a:effectLst/>
                <a:latin typeface="Arial" panose="020B0604020202020204" pitchFamily="34" charset="0"/>
                <a:ea typeface="Calibri" panose="020F0502020204030204" pitchFamily="34" charset="0"/>
                <a:cs typeface="Times New Roman" panose="02020603050405020304" pitchFamily="18" charset="0"/>
              </a:rPr>
              <a:t>trate de conseguir una aprobación previa para un préstamo antes de hablar con el concesionario sobre la financiación.</a:t>
            </a:r>
            <a:r>
              <a:rPr lang="es-US" sz="1800" dirty="0">
                <a:effectLst/>
                <a:latin typeface="Arial" panose="020B0604020202020204" pitchFamily="34" charset="0"/>
                <a:ea typeface="Calibri" panose="020F0502020204030204" pitchFamily="34" charset="0"/>
                <a:cs typeface="Times New Roman" panose="02020603050405020304" pitchFamily="18" charset="0"/>
              </a:rPr>
              <a:t> Averigüe con los bancos, las cooperativas, y otros prestamistas – y acuérdese de revisar su informe de crédito. Los prestamistas usan su informe de crédito para decidir si le darán un préstamo, y para determinar que tasa de interés ofrecerle. Revise su informe de crédito gratuitamente en annualcreditreport.com para asegurarse de que la información sea correcta.</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s-US" sz="1800" dirty="0">
                <a:effectLst/>
                <a:latin typeface="Arial" panose="020B0604020202020204" pitchFamily="34"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s-US" sz="1800" dirty="0">
                <a:effectLst/>
                <a:latin typeface="Arial" panose="020B0604020202020204" pitchFamily="34" charset="0"/>
                <a:ea typeface="Calibri" panose="020F0502020204030204" pitchFamily="34" charset="0"/>
                <a:cs typeface="Times New Roman" panose="02020603050405020304" pitchFamily="18" charset="0"/>
              </a:rPr>
              <a:t>Si ya tiene un préstamo cuando va al concesionario, es más fácil saber si le están haciendo una oferta de financiación atractiva. Y hasta podría ayudarle a negociar un préstamo mejor. Pero sin una aprobación previa, solo podrá contar con las opciones de financiación que le ofrezca el concesionario. Y en esa situación, será más difícil evitar que un concesionario inescrupuloso le cobre cargos adicionales o una tasa de interés más alta.</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endParaRPr lang="es-US" sz="1800" b="1" dirty="0">
              <a:effectLst/>
              <a:latin typeface="Arial" panose="020B060402020202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s-US" sz="1800" b="1" dirty="0">
                <a:effectLst/>
                <a:latin typeface="Arial" panose="020B0604020202020204" pitchFamily="34" charset="0"/>
                <a:ea typeface="Calibri" panose="020F0502020204030204" pitchFamily="34" charset="0"/>
                <a:cs typeface="Times New Roman" panose="02020603050405020304" pitchFamily="18" charset="0"/>
              </a:rPr>
              <a:t>Cuando se trata del precio, negocie. No importa cuantas veces el precio esté indicado en el carro.</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s-US" sz="1800" dirty="0">
                <a:effectLst/>
                <a:latin typeface="Arial" panose="020B0604020202020204" pitchFamily="34" charset="0"/>
                <a:ea typeface="Calibri" panose="020F0502020204030204" pitchFamily="34" charset="0"/>
                <a:cs typeface="Times New Roman" panose="02020603050405020304" pitchFamily="18" charset="0"/>
              </a:rPr>
              <a:t>Tenga en cuenta el costo total y final. No enfoque solo en la cuota mensual. (Una cuota mensual más baja significa que su préstamo durará más tiempo y que pagará más por el carro.)</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s-US" sz="1800" dirty="0">
                <a:effectLst/>
                <a:latin typeface="Arial" panose="020B0604020202020204" pitchFamily="34"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s-US" sz="1800" dirty="0">
                <a:effectLst/>
                <a:latin typeface="Arial" panose="020B0604020202020204" pitchFamily="34" charset="0"/>
                <a:ea typeface="Calibri" panose="020F0502020204030204" pitchFamily="34" charset="0"/>
                <a:cs typeface="Times New Roman" panose="02020603050405020304" pitchFamily="18" charset="0"/>
              </a:rPr>
              <a:t>Finalmente, muchos concesionarios dependen de las ganancias a raíz de los costos o cargos adicionales. Estas son cosas opcionales como protección contra la oxidación, protector de telas, seguros que cubren brechas en sus pólizas (gap insurance), sistemas antirrobo, o las garantías extendidas y los contratos de servicio. Todo cuesta extra. Si le interesa alguno, negocie el precio. Pero también puede decir “no gracias” o “ahora no”. Es su dinero.</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s-US" sz="1800" dirty="0">
                <a:effectLst/>
                <a:latin typeface="Arial" panose="020B0604020202020204" pitchFamily="34"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s-US" sz="1800" dirty="0">
                <a:effectLst/>
                <a:latin typeface="Arial" panose="020B0604020202020204" pitchFamily="34" charset="0"/>
                <a:ea typeface="Calibri" panose="020F0502020204030204" pitchFamily="34" charset="0"/>
                <a:cs typeface="Times New Roman" panose="02020603050405020304" pitchFamily="18" charset="0"/>
              </a:rPr>
              <a:t>Cuando esté listo para firmar el contrato, asegúrese de que solo estén incluidos los cargos adicionales que usted eligió y a los precios que usted negoció.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s-US" sz="1800" dirty="0">
                <a:effectLst/>
                <a:latin typeface="Arial" panose="020B0604020202020204" pitchFamily="34"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r>
              <a:rPr lang="es-US" sz="1800" dirty="0">
                <a:effectLst/>
                <a:latin typeface="Arial" panose="020B0604020202020204" pitchFamily="34" charset="0"/>
                <a:ea typeface="Calibri" panose="020F0502020204030204" pitchFamily="34" charset="0"/>
              </a:rPr>
              <a:t>Hablemos sobre el siguiente tema: firmando el contrato.</a:t>
            </a:r>
            <a:endParaRPr lang="en-US" dirty="0"/>
          </a:p>
        </p:txBody>
      </p:sp>
      <p:sp>
        <p:nvSpPr>
          <p:cNvPr id="4" name="Slide Number Placeholder 3"/>
          <p:cNvSpPr>
            <a:spLocks noGrp="1"/>
          </p:cNvSpPr>
          <p:nvPr>
            <p:ph type="sldNum" sz="quarter" idx="5"/>
          </p:nvPr>
        </p:nvSpPr>
        <p:spPr/>
        <p:txBody>
          <a:bodyPr/>
          <a:lstStyle/>
          <a:p>
            <a:fld id="{B53A5872-CA77-4F01-89D2-5B16C08A2D3A}" type="slidenum">
              <a:rPr lang="en-US" smtClean="0"/>
              <a:t>5</a:t>
            </a:fld>
            <a:endParaRPr lang="en-US" dirty="0"/>
          </a:p>
        </p:txBody>
      </p:sp>
    </p:spTree>
    <p:extLst>
      <p:ext uri="{BB962C8B-B14F-4D97-AF65-F5344CB8AC3E}">
        <p14:creationId xmlns:p14="http://schemas.microsoft.com/office/powerpoint/2010/main" val="2110783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s-US" sz="1800" dirty="0">
                <a:effectLst/>
                <a:latin typeface="Arial" panose="020B0604020202020204" pitchFamily="34" charset="0"/>
                <a:ea typeface="Calibri" panose="020F0502020204030204" pitchFamily="34" charset="0"/>
                <a:cs typeface="Times New Roman" panose="02020603050405020304" pitchFamily="18" charset="0"/>
              </a:rPr>
              <a:t>Ya tiene el carro que quiere y la financiación. Ahora, no se deje apurar. Y nunca firme algo que no haya leído.</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endParaRPr lang="es-US" sz="1800" dirty="0">
              <a:effectLst/>
              <a:latin typeface="Arial" panose="020B060402020202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s-US" sz="1800" dirty="0">
                <a:effectLst/>
                <a:latin typeface="Arial" panose="020B0604020202020204" pitchFamily="34" charset="0"/>
                <a:ea typeface="Calibri" panose="020F0502020204030204" pitchFamily="34" charset="0"/>
                <a:cs typeface="Times New Roman" panose="02020603050405020304" pitchFamily="18" charset="0"/>
              </a:rPr>
              <a:t>Haga preguntas y asegúrese de entender y aprobar todo lo que le están cobrando. Hemos visto varios casos en los cuales los concesionarios agregaron cargos y el comprador no se dio cuenta hasta más tarde. Y una vez que haya firmado el contrato, es más difícil hacer cambios.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s-US" sz="1800" dirty="0">
                <a:effectLst/>
                <a:latin typeface="Arial" panose="020B0604020202020204" pitchFamily="34"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r>
              <a:rPr lang="es-US" sz="1800" dirty="0">
                <a:effectLst/>
                <a:latin typeface="Arial" panose="020B0604020202020204" pitchFamily="34" charset="0"/>
                <a:ea typeface="Calibri" panose="020F0502020204030204" pitchFamily="34" charset="0"/>
              </a:rPr>
              <a:t>Ahora, quiero hablarles sobre las estafas de financiamiento yo-yo, o entrega en el momento. En estos casos, el concesionario le dice que todo está en orden con la financiación y que usted se puede llevar el carro a su casa antes de finalizar los papeles. Si esto le pasa, deténgase. Si los papeles no están finalizados, los términos de su préstamo podrían cambiar, y no a su favor. Es aconsejable que no tome posesión del carro hasta que haya firmado el contrato y que se quede con su carro actual hasta que su financiación sea aprobada.</a:t>
            </a:r>
            <a:endParaRPr lang="en-US" dirty="0"/>
          </a:p>
        </p:txBody>
      </p:sp>
      <p:sp>
        <p:nvSpPr>
          <p:cNvPr id="4" name="Slide Number Placeholder 3"/>
          <p:cNvSpPr>
            <a:spLocks noGrp="1"/>
          </p:cNvSpPr>
          <p:nvPr>
            <p:ph type="sldNum" sz="quarter" idx="5"/>
          </p:nvPr>
        </p:nvSpPr>
        <p:spPr/>
        <p:txBody>
          <a:bodyPr/>
          <a:lstStyle/>
          <a:p>
            <a:fld id="{B53A5872-CA77-4F01-89D2-5B16C08A2D3A}" type="slidenum">
              <a:rPr lang="en-US" smtClean="0"/>
              <a:t>6</a:t>
            </a:fld>
            <a:endParaRPr lang="en-US" dirty="0"/>
          </a:p>
        </p:txBody>
      </p:sp>
    </p:spTree>
    <p:extLst>
      <p:ext uri="{BB962C8B-B14F-4D97-AF65-F5344CB8AC3E}">
        <p14:creationId xmlns:p14="http://schemas.microsoft.com/office/powerpoint/2010/main" val="36779932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s-US" sz="1800" dirty="0">
                <a:effectLst/>
                <a:latin typeface="Arial" panose="020B0604020202020204" pitchFamily="34" charset="0"/>
                <a:ea typeface="Calibri" panose="020F0502020204030204" pitchFamily="34" charset="0"/>
                <a:cs typeface="Times New Roman" panose="02020603050405020304" pitchFamily="18" charset="0"/>
              </a:rPr>
              <a:t>Así es como se ve el sitio cuando reporta una estafa.</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endParaRPr lang="es-US" sz="1800" dirty="0">
              <a:effectLst/>
              <a:latin typeface="Arial" panose="020B060402020202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s-US" sz="1800" dirty="0">
                <a:effectLst/>
                <a:latin typeface="Arial" panose="020B0604020202020204" pitchFamily="34" charset="0"/>
                <a:ea typeface="Calibri" panose="020F0502020204030204" pitchFamily="34" charset="0"/>
                <a:cs typeface="Times New Roman" panose="02020603050405020304" pitchFamily="18" charset="0"/>
              </a:rPr>
              <a:t>La FTC usa los reportes de consumidores para investigar e iniciar casos legales contra personas y compañías que violan la ley. Además, los reportes ayudan a la FTC a saber sobre qué estafas alertar a las personas, para que puedan protegerse a sí mismas, a sus amigos y familiares.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endParaRPr lang="es-US" sz="1800" dirty="0">
              <a:effectLst/>
              <a:latin typeface="Arial" panose="020B060402020202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s-US" sz="1800" dirty="0">
                <a:effectLst/>
                <a:latin typeface="Arial" panose="020B0604020202020204" pitchFamily="34" charset="0"/>
                <a:ea typeface="Calibri" panose="020F0502020204030204" pitchFamily="34" charset="0"/>
                <a:cs typeface="Times New Roman" panose="02020603050405020304" pitchFamily="18" charset="0"/>
              </a:rPr>
              <a:t>Tan solo siguiendo unos cuantos pasos en </a:t>
            </a:r>
            <a:r>
              <a:rPr lang="es-US" sz="1800" b="1" dirty="0">
                <a:effectLst/>
                <a:latin typeface="Arial" panose="020B0604020202020204" pitchFamily="34" charset="0"/>
                <a:ea typeface="Calibri" panose="020F0502020204030204" pitchFamily="34" charset="0"/>
                <a:cs typeface="Times New Roman" panose="02020603050405020304" pitchFamily="18" charset="0"/>
              </a:rPr>
              <a:t>ReporteFraude.ftc.gov</a:t>
            </a:r>
            <a:r>
              <a:rPr lang="es-US" sz="1800" dirty="0">
                <a:effectLst/>
                <a:latin typeface="Arial" panose="020B0604020202020204" pitchFamily="34" charset="0"/>
                <a:ea typeface="Calibri" panose="020F0502020204030204" pitchFamily="34" charset="0"/>
                <a:cs typeface="Times New Roman" panose="02020603050405020304" pitchFamily="18" charset="0"/>
              </a:rPr>
              <a:t>, su reporte está disponible instantáneamente a más de 3000 oficiales en todo el país encargados de hacer cumplir la ley. Y, una vez que le diga a la FTC lo que sucedió, recibirá consejos sobre qué hacer para recuperarse y cómo protegerse contra el fraude en el futuro.</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B53A5872-CA77-4F01-89D2-5B16C08A2D3A}" type="slidenum">
              <a:rPr lang="en-US" smtClean="0"/>
              <a:t>7</a:t>
            </a:fld>
            <a:endParaRPr lang="en-US" dirty="0"/>
          </a:p>
        </p:txBody>
      </p:sp>
    </p:spTree>
    <p:extLst>
      <p:ext uri="{BB962C8B-B14F-4D97-AF65-F5344CB8AC3E}">
        <p14:creationId xmlns:p14="http://schemas.microsoft.com/office/powerpoint/2010/main" val="721638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s-US" sz="1800" dirty="0">
                <a:effectLst/>
                <a:latin typeface="Arial" panose="020B0604020202020204" pitchFamily="34" charset="0"/>
                <a:ea typeface="Calibri" panose="020F0502020204030204" pitchFamily="34" charset="0"/>
                <a:cs typeface="Times New Roman" panose="02020603050405020304" pitchFamily="18" charset="0"/>
              </a:rPr>
              <a:t>Como mencioné antes, la relación con miembros y organizaciones de la comunidad son una manera importante de correr la voz y de escuchar lo que está sucediendo en diferentes comunidades. Ahora ustedes son parte de esa red y esperamos que compartan lo que aprendieron con las personas que conocen.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s-US" sz="1800" dirty="0">
                <a:effectLst/>
                <a:latin typeface="Arial" panose="020B0604020202020204" pitchFamily="34"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s-US" sz="1800" dirty="0">
                <a:effectLst/>
                <a:latin typeface="Arial" panose="020B0604020202020204" pitchFamily="34" charset="0"/>
                <a:ea typeface="Calibri" panose="020F0502020204030204" pitchFamily="34" charset="0"/>
                <a:cs typeface="Times New Roman" panose="02020603050405020304" pitchFamily="18" charset="0"/>
              </a:rPr>
              <a:t>Aquí hay algunos lugares donde obtener más información sobre estafas de empleo, estafas de oportunidades para ganar dinero y otros temas de protección al consumidor, así como una manera importante de mantenerse al tanto.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s-US" sz="1800" dirty="0">
                <a:effectLst/>
                <a:latin typeface="Arial" panose="020B0604020202020204" pitchFamily="34"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Symbol" panose="05050102010706020507" pitchFamily="18" charset="2"/>
              <a:buChar char=""/>
              <a:tabLst>
                <a:tab pos="457200" algn="l"/>
              </a:tabLst>
            </a:pPr>
            <a:r>
              <a:rPr lang="es-US" sz="1800" b="1" dirty="0">
                <a:effectLst/>
                <a:latin typeface="Arial" panose="020B0604020202020204" pitchFamily="34" charset="0"/>
                <a:ea typeface="Calibri" panose="020F0502020204030204" pitchFamily="34" charset="0"/>
                <a:cs typeface="Times New Roman" panose="02020603050405020304" pitchFamily="18" charset="0"/>
              </a:rPr>
              <a:t>ftc.gov/carros </a:t>
            </a:r>
            <a:r>
              <a:rPr lang="es-ES" sz="1800" b="0" dirty="0">
                <a:effectLst/>
                <a:latin typeface="Arial" panose="020B0604020202020204" pitchFamily="34" charset="0"/>
                <a:ea typeface="Calibri" panose="020F0502020204030204" pitchFamily="34" charset="0"/>
                <a:cs typeface="Times New Roman" panose="02020603050405020304" pitchFamily="18" charset="0"/>
              </a:rPr>
              <a:t>tiene aún más consejos sobre todo lo que hemos hablado hoy.</a:t>
            </a:r>
            <a:endParaRPr lang="es-US" sz="1800" b="0" dirty="0">
              <a:effectLst/>
              <a:latin typeface="Arial" panose="020B060402020202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Symbol" panose="05050102010706020507" pitchFamily="18" charset="2"/>
              <a:buChar char=""/>
              <a:tabLst>
                <a:tab pos="457200" algn="l"/>
              </a:tabLst>
            </a:pPr>
            <a:r>
              <a:rPr lang="es-US" sz="1800" b="1" dirty="0">
                <a:effectLst/>
                <a:latin typeface="Arial" panose="020B0604020202020204" pitchFamily="34" charset="0"/>
                <a:ea typeface="Calibri" panose="020F0502020204030204" pitchFamily="34" charset="0"/>
                <a:cs typeface="Times New Roman" panose="02020603050405020304" pitchFamily="18" charset="0"/>
              </a:rPr>
              <a:t>consumidor.ftc.gov </a:t>
            </a:r>
            <a:r>
              <a:rPr lang="es-US" sz="1800" dirty="0">
                <a:effectLst/>
                <a:latin typeface="Arial" panose="020B0604020202020204" pitchFamily="34" charset="0"/>
                <a:ea typeface="Calibri" panose="020F0502020204030204" pitchFamily="34" charset="0"/>
                <a:cs typeface="Times New Roman" panose="02020603050405020304" pitchFamily="18" charset="0"/>
              </a:rPr>
              <a:t>tiene artículos, videos y gráficos sobre una amplia gama de temas de protección al consumidor.</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Symbol" panose="05050102010706020507" pitchFamily="18" charset="2"/>
              <a:buChar char=""/>
              <a:tabLst>
                <a:tab pos="457200" algn="l"/>
              </a:tabLst>
            </a:pPr>
            <a:r>
              <a:rPr lang="es-US" sz="1800" b="1" dirty="0">
                <a:effectLst/>
                <a:latin typeface="Arial" panose="020B0604020202020204" pitchFamily="34" charset="0"/>
                <a:ea typeface="Calibri" panose="020F0502020204030204" pitchFamily="34" charset="0"/>
                <a:cs typeface="Times New Roman" panose="02020603050405020304" pitchFamily="18" charset="0"/>
              </a:rPr>
              <a:t>ftc.gov/alertasdeconsumidor </a:t>
            </a:r>
            <a:r>
              <a:rPr lang="es-US" sz="1800" dirty="0">
                <a:effectLst/>
                <a:latin typeface="Arial" panose="020B0604020202020204" pitchFamily="34" charset="0"/>
                <a:ea typeface="Calibri" panose="020F0502020204030204" pitchFamily="34" charset="0"/>
                <a:cs typeface="Times New Roman" panose="02020603050405020304" pitchFamily="18" charset="0"/>
              </a:rPr>
              <a:t>es la mejor manera de mantenerse al día con lo último de la FTC, así como con los principales fraudes y estafas que estamos viendo. ¡Regístrese, reciba alertas y manténgase en contacto!</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Symbol" panose="05050102010706020507" pitchFamily="18" charset="2"/>
              <a:buChar char=""/>
              <a:tabLst>
                <a:tab pos="457200" algn="l"/>
              </a:tabLst>
            </a:pPr>
            <a:r>
              <a:rPr lang="es-US" sz="1800" b="1" dirty="0">
                <a:effectLst/>
                <a:latin typeface="Arial" panose="020B0604020202020204" pitchFamily="34" charset="0"/>
                <a:ea typeface="Calibri" panose="020F0502020204030204" pitchFamily="34" charset="0"/>
                <a:cs typeface="Times New Roman" panose="02020603050405020304" pitchFamily="18" charset="0"/>
              </a:rPr>
              <a:t>ftc.gov/ordenar </a:t>
            </a:r>
            <a:r>
              <a:rPr lang="es-US" sz="1800" dirty="0">
                <a:effectLst/>
                <a:latin typeface="Arial" panose="020B0604020202020204" pitchFamily="34" charset="0"/>
                <a:ea typeface="Calibri" panose="020F0502020204030204" pitchFamily="34" charset="0"/>
                <a:cs typeface="Times New Roman" panose="02020603050405020304" pitchFamily="18" charset="0"/>
              </a:rPr>
              <a:t>es donde ordenar materiales impresos, gratis, en inglés y español. Y se los enviaremos gratis si hace un pedido temprano y con frecuencia.</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s-US" sz="1800" b="1" dirty="0">
                <a:effectLst/>
                <a:latin typeface="Arial" panose="020B0604020202020204" pitchFamily="34"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r>
              <a:rPr lang="es-US" sz="1800" dirty="0">
                <a:effectLst/>
                <a:latin typeface="Arial" panose="020B0604020202020204" pitchFamily="34" charset="0"/>
                <a:ea typeface="Calibri" panose="020F0502020204030204" pitchFamily="34" charset="0"/>
              </a:rPr>
              <a:t>Bien sean materiales de la FTC en línea o impresos, esperamos que los comparta con amigos y familiares en sus comunidades. Muchas gracias por su tiempo y atención.</a:t>
            </a:r>
            <a:endParaRPr lang="en-US" dirty="0"/>
          </a:p>
        </p:txBody>
      </p:sp>
      <p:sp>
        <p:nvSpPr>
          <p:cNvPr id="4" name="Slide Number Placeholder 3"/>
          <p:cNvSpPr>
            <a:spLocks noGrp="1"/>
          </p:cNvSpPr>
          <p:nvPr>
            <p:ph type="sldNum" sz="quarter" idx="5"/>
          </p:nvPr>
        </p:nvSpPr>
        <p:spPr/>
        <p:txBody>
          <a:bodyPr/>
          <a:lstStyle/>
          <a:p>
            <a:fld id="{B53A5872-CA77-4F01-89D2-5B16C08A2D3A}" type="slidenum">
              <a:rPr lang="en-US" smtClean="0"/>
              <a:t>8</a:t>
            </a:fld>
            <a:endParaRPr lang="en-US" dirty="0"/>
          </a:p>
        </p:txBody>
      </p:sp>
    </p:spTree>
    <p:extLst>
      <p:ext uri="{BB962C8B-B14F-4D97-AF65-F5344CB8AC3E}">
        <p14:creationId xmlns:p14="http://schemas.microsoft.com/office/powerpoint/2010/main" val="30232148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0"/>
              </a:spcAft>
            </a:pPr>
            <a:r>
              <a:rPr lang="es-US" sz="1800" b="0" dirty="0">
                <a:effectLst/>
                <a:latin typeface="Arial" panose="020B0604020202020204" pitchFamily="34" charset="0"/>
                <a:ea typeface="Calibri" panose="020F0502020204030204" pitchFamily="34" charset="0"/>
                <a:cs typeface="Times New Roman" panose="02020603050405020304" pitchFamily="18" charset="0"/>
              </a:rPr>
              <a:t>¿Tienen alguna pregunta?</a:t>
            </a:r>
            <a:endParaRPr lang="en-US" sz="1800" b="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B53A5872-CA77-4F01-89D2-5B16C08A2D3A}" type="slidenum">
              <a:rPr lang="en-US" smtClean="0"/>
              <a:t>9</a:t>
            </a:fld>
            <a:endParaRPr lang="en-US" dirty="0"/>
          </a:p>
        </p:txBody>
      </p:sp>
    </p:spTree>
    <p:extLst>
      <p:ext uri="{BB962C8B-B14F-4D97-AF65-F5344CB8AC3E}">
        <p14:creationId xmlns:p14="http://schemas.microsoft.com/office/powerpoint/2010/main" val="162255625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sv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7.sv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9.sv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11.sv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13.sv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15.sv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9E73A144-B0F9-420C-8B7A-6A320C000927}"/>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 y="0"/>
            <a:ext cx="12191998" cy="6858000"/>
          </a:xfrm>
          <a:prstGeom prst="rect">
            <a:avLst/>
          </a:prstGeom>
        </p:spPr>
      </p:pic>
      <p:sp>
        <p:nvSpPr>
          <p:cNvPr id="12" name="Text Placeholder 11"/>
          <p:cNvSpPr>
            <a:spLocks noGrp="1"/>
          </p:cNvSpPr>
          <p:nvPr>
            <p:ph type="body" sz="quarter" idx="11" hasCustomPrompt="1"/>
          </p:nvPr>
        </p:nvSpPr>
        <p:spPr>
          <a:xfrm>
            <a:off x="4968072" y="5047329"/>
            <a:ext cx="4014129" cy="367992"/>
          </a:xfrm>
        </p:spPr>
        <p:txBody>
          <a:bodyPr anchor="ctr">
            <a:normAutofit/>
          </a:bodyPr>
          <a:lstStyle>
            <a:lvl1pPr marL="0" indent="0" algn="l">
              <a:lnSpc>
                <a:spcPct val="100000"/>
              </a:lnSpc>
              <a:spcBef>
                <a:spcPts val="0"/>
              </a:spcBef>
              <a:buNone/>
              <a:defRPr sz="1600" b="1" baseline="0">
                <a:solidFill>
                  <a:schemeClr val="tx1"/>
                </a:solidFill>
                <a:latin typeface="Arial" panose="020B0604020202020204" pitchFamily="34" charset="0"/>
                <a:cs typeface="Arial" panose="020B0604020202020204" pitchFamily="34" charset="0"/>
              </a:defRPr>
            </a:lvl1pPr>
            <a:lvl2pPr marL="457200" indent="0" algn="r">
              <a:buNone/>
              <a:defRPr/>
            </a:lvl2pPr>
            <a:lvl3pPr marL="914400" indent="0" algn="r">
              <a:buNone/>
              <a:defRPr/>
            </a:lvl3pPr>
            <a:lvl4pPr marL="1371600" indent="0" algn="r">
              <a:buNone/>
              <a:defRPr/>
            </a:lvl4pPr>
            <a:lvl5pPr marL="1828800" indent="0" algn="r">
              <a:buNone/>
              <a:defRPr/>
            </a:lvl5pPr>
          </a:lstStyle>
          <a:p>
            <a:pPr lvl="0"/>
            <a:r>
              <a:rPr lang="en-US" dirty="0"/>
              <a:t>Name  |  Date  </a:t>
            </a:r>
          </a:p>
        </p:txBody>
      </p:sp>
      <p:sp>
        <p:nvSpPr>
          <p:cNvPr id="2" name="Title 1">
            <a:extLst>
              <a:ext uri="{FF2B5EF4-FFF2-40B4-BE49-F238E27FC236}">
                <a16:creationId xmlns:a16="http://schemas.microsoft.com/office/drawing/2014/main" id="{7274D8DD-F021-46ED-96A6-06BAE518052F}"/>
              </a:ext>
            </a:extLst>
          </p:cNvPr>
          <p:cNvSpPr>
            <a:spLocks noGrp="1"/>
          </p:cNvSpPr>
          <p:nvPr>
            <p:ph type="title"/>
          </p:nvPr>
        </p:nvSpPr>
        <p:spPr>
          <a:xfrm>
            <a:off x="4968072" y="2639025"/>
            <a:ext cx="4999893" cy="2244474"/>
          </a:xfrm>
        </p:spPr>
        <p:txBody>
          <a:bodyPr>
            <a:noAutofit/>
          </a:bodyPr>
          <a:lstStyle>
            <a:lvl1pPr algn="l">
              <a:defRPr sz="5400" b="0">
                <a:solidFill>
                  <a:schemeClr val="tx1"/>
                </a:solidFill>
                <a:latin typeface="Arial" panose="020B0604020202020204" pitchFamily="34" charset="0"/>
                <a:cs typeface="Arial" panose="020B0604020202020204" pitchFamily="34" charset="0"/>
              </a:defRPr>
            </a:lvl1pPr>
          </a:lstStyle>
          <a:p>
            <a:r>
              <a:rPr lang="en-US" dirty="0"/>
              <a:t>Click to edit Master title style</a:t>
            </a:r>
          </a:p>
        </p:txBody>
      </p:sp>
    </p:spTree>
    <p:extLst>
      <p:ext uri="{BB962C8B-B14F-4D97-AF65-F5344CB8AC3E}">
        <p14:creationId xmlns:p14="http://schemas.microsoft.com/office/powerpoint/2010/main" val="4236751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7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2608E64-4362-4ED2-8DDE-FE200E21F520}"/>
              </a:ext>
            </a:extLst>
          </p:cNvPr>
          <p:cNvSpPr/>
          <p:nvPr userDrawn="1"/>
        </p:nvSpPr>
        <p:spPr>
          <a:xfrm>
            <a:off x="381000" y="365126"/>
            <a:ext cx="11430000" cy="1252654"/>
          </a:xfrm>
          <a:prstGeom prst="rect">
            <a:avLst/>
          </a:prstGeom>
          <a:solidFill>
            <a:srgbClr val="F7E5C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itle Placeholder 1">
            <a:extLst>
              <a:ext uri="{FF2B5EF4-FFF2-40B4-BE49-F238E27FC236}">
                <a16:creationId xmlns:a16="http://schemas.microsoft.com/office/drawing/2014/main" id="{5EEADA14-938E-42D9-87C9-3405A016CAE3}"/>
              </a:ext>
            </a:extLst>
          </p:cNvPr>
          <p:cNvSpPr>
            <a:spLocks noGrp="1"/>
          </p:cNvSpPr>
          <p:nvPr>
            <p:ph type="title"/>
          </p:nvPr>
        </p:nvSpPr>
        <p:spPr>
          <a:xfrm>
            <a:off x="838200" y="365126"/>
            <a:ext cx="10515600" cy="1252654"/>
          </a:xfrm>
          <a:prstGeom prst="rect">
            <a:avLst/>
          </a:prstGeom>
        </p:spPr>
        <p:txBody>
          <a:bodyPr vert="horz" lIns="91440" tIns="45720" rIns="91440" bIns="45720" rtlCol="0" anchor="ctr">
            <a:normAutofit/>
          </a:bodyPr>
          <a:lstStyle>
            <a:lvl1pPr algn="ctr">
              <a:defRPr b="1">
                <a:solidFill>
                  <a:schemeClr val="tx1">
                    <a:lumMod val="75000"/>
                    <a:lumOff val="25000"/>
                  </a:schemeClr>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11" name="Text Placeholder 2">
            <a:extLst>
              <a:ext uri="{FF2B5EF4-FFF2-40B4-BE49-F238E27FC236}">
                <a16:creationId xmlns:a16="http://schemas.microsoft.com/office/drawing/2014/main" id="{17F45210-2D91-43E1-A5A4-810A7F1B913D}"/>
              </a:ext>
            </a:extLst>
          </p:cNvPr>
          <p:cNvSpPr>
            <a:spLocks noGrp="1"/>
          </p:cNvSpPr>
          <p:nvPr>
            <p:ph idx="1"/>
          </p:nvPr>
        </p:nvSpPr>
        <p:spPr>
          <a:xfrm>
            <a:off x="4742822" y="2341265"/>
            <a:ext cx="6610978" cy="3436537"/>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9016734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463742"/>
            <a:ext cx="10515600" cy="2852737"/>
          </a:xfrm>
        </p:spPr>
        <p:txBody>
          <a:bodyPr anchor="ctr">
            <a:normAutofit/>
          </a:bodyPr>
          <a:lstStyle>
            <a:lvl1pPr algn="ctr">
              <a:lnSpc>
                <a:spcPct val="100000"/>
              </a:lnSpc>
              <a:defRPr sz="7200" b="1">
                <a:solidFill>
                  <a:schemeClr val="bg1"/>
                </a:solidFill>
                <a:latin typeface="Arial" panose="020B0604020202020204" pitchFamily="34" charset="0"/>
                <a:cs typeface="Arial" panose="020B0604020202020204" pitchFamily="34" charset="0"/>
              </a:defRPr>
            </a:lvl1pPr>
          </a:lstStyle>
          <a:p>
            <a:r>
              <a:rPr lang="en-US" dirty="0"/>
              <a:t>Click to edit Master title style</a:t>
            </a:r>
          </a:p>
        </p:txBody>
      </p:sp>
    </p:spTree>
    <p:extLst>
      <p:ext uri="{BB962C8B-B14F-4D97-AF65-F5344CB8AC3E}">
        <p14:creationId xmlns:p14="http://schemas.microsoft.com/office/powerpoint/2010/main" val="16275248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2_Section Header">
    <p:bg>
      <p:bgPr>
        <a:solidFill>
          <a:srgbClr val="1C3557"/>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463742"/>
            <a:ext cx="10515600" cy="2852737"/>
          </a:xfrm>
        </p:spPr>
        <p:txBody>
          <a:bodyPr anchor="ctr">
            <a:normAutofit/>
          </a:bodyPr>
          <a:lstStyle>
            <a:lvl1pPr algn="ctr">
              <a:lnSpc>
                <a:spcPct val="100000"/>
              </a:lnSpc>
              <a:defRPr sz="7200" b="1">
                <a:solidFill>
                  <a:schemeClr val="bg1"/>
                </a:solidFill>
                <a:latin typeface="Arial" panose="020B0604020202020204" pitchFamily="34" charset="0"/>
                <a:cs typeface="Arial" panose="020B0604020202020204" pitchFamily="34" charset="0"/>
              </a:defRPr>
            </a:lvl1pPr>
          </a:lstStyle>
          <a:p>
            <a:r>
              <a:rPr lang="en-US" dirty="0"/>
              <a:t>Click to edit Master title style</a:t>
            </a:r>
          </a:p>
        </p:txBody>
      </p:sp>
      <p:pic>
        <p:nvPicPr>
          <p:cNvPr id="7" name="Picture 6" descr="Asuntos de Dinero">
            <a:extLst>
              <a:ext uri="{FF2B5EF4-FFF2-40B4-BE49-F238E27FC236}">
                <a16:creationId xmlns:a16="http://schemas.microsoft.com/office/drawing/2014/main" id="{1EFA5EE3-78C5-4DE6-ABA5-3E40A603EA69}"/>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1079032" y="4575825"/>
            <a:ext cx="5016967" cy="1464431"/>
          </a:xfrm>
          <a:prstGeom prst="rect">
            <a:avLst/>
          </a:prstGeom>
        </p:spPr>
      </p:pic>
      <p:pic>
        <p:nvPicPr>
          <p:cNvPr id="9" name="Picture 8" descr="Comisión Federal de Comercio">
            <a:extLst>
              <a:ext uri="{FF2B5EF4-FFF2-40B4-BE49-F238E27FC236}">
                <a16:creationId xmlns:a16="http://schemas.microsoft.com/office/drawing/2014/main" id="{107152ED-EE1B-42C1-9D22-FD3EF7758759}"/>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871514" y="4843786"/>
            <a:ext cx="3118338" cy="928507"/>
          </a:xfrm>
          <a:prstGeom prst="rect">
            <a:avLst/>
          </a:prstGeom>
        </p:spPr>
      </p:pic>
    </p:spTree>
    <p:extLst>
      <p:ext uri="{BB962C8B-B14F-4D97-AF65-F5344CB8AC3E}">
        <p14:creationId xmlns:p14="http://schemas.microsoft.com/office/powerpoint/2010/main" val="3863423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9E73A144-B0F9-420C-8B7A-6A320C000927}"/>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381" y="0"/>
            <a:ext cx="12191238" cy="6858000"/>
          </a:xfrm>
          <a:prstGeom prst="rect">
            <a:avLst/>
          </a:prstGeom>
        </p:spPr>
      </p:pic>
      <p:sp>
        <p:nvSpPr>
          <p:cNvPr id="12" name="Text Placeholder 11"/>
          <p:cNvSpPr>
            <a:spLocks noGrp="1"/>
          </p:cNvSpPr>
          <p:nvPr>
            <p:ph type="body" sz="quarter" idx="11" hasCustomPrompt="1"/>
          </p:nvPr>
        </p:nvSpPr>
        <p:spPr>
          <a:xfrm>
            <a:off x="4968072" y="5047329"/>
            <a:ext cx="4014129" cy="367992"/>
          </a:xfrm>
        </p:spPr>
        <p:txBody>
          <a:bodyPr anchor="ctr">
            <a:normAutofit/>
          </a:bodyPr>
          <a:lstStyle>
            <a:lvl1pPr marL="0" indent="0" algn="l">
              <a:lnSpc>
                <a:spcPct val="100000"/>
              </a:lnSpc>
              <a:spcBef>
                <a:spcPts val="0"/>
              </a:spcBef>
              <a:buNone/>
              <a:defRPr sz="1600" b="1" baseline="0">
                <a:solidFill>
                  <a:schemeClr val="tx1"/>
                </a:solidFill>
                <a:latin typeface="Arial" panose="020B0604020202020204" pitchFamily="34" charset="0"/>
                <a:cs typeface="Arial" panose="020B0604020202020204" pitchFamily="34" charset="0"/>
              </a:defRPr>
            </a:lvl1pPr>
            <a:lvl2pPr marL="457200" indent="0" algn="r">
              <a:buNone/>
              <a:defRPr/>
            </a:lvl2pPr>
            <a:lvl3pPr marL="914400" indent="0" algn="r">
              <a:buNone/>
              <a:defRPr/>
            </a:lvl3pPr>
            <a:lvl4pPr marL="1371600" indent="0" algn="r">
              <a:buNone/>
              <a:defRPr/>
            </a:lvl4pPr>
            <a:lvl5pPr marL="1828800" indent="0" algn="r">
              <a:buNone/>
              <a:defRPr/>
            </a:lvl5pPr>
          </a:lstStyle>
          <a:p>
            <a:pPr lvl="0"/>
            <a:r>
              <a:rPr lang="en-US" dirty="0"/>
              <a:t>Name  |  Date  </a:t>
            </a:r>
          </a:p>
        </p:txBody>
      </p:sp>
      <p:sp>
        <p:nvSpPr>
          <p:cNvPr id="2" name="Title 1">
            <a:extLst>
              <a:ext uri="{FF2B5EF4-FFF2-40B4-BE49-F238E27FC236}">
                <a16:creationId xmlns:a16="http://schemas.microsoft.com/office/drawing/2014/main" id="{7274D8DD-F021-46ED-96A6-06BAE518052F}"/>
              </a:ext>
            </a:extLst>
          </p:cNvPr>
          <p:cNvSpPr>
            <a:spLocks noGrp="1"/>
          </p:cNvSpPr>
          <p:nvPr>
            <p:ph type="title"/>
          </p:nvPr>
        </p:nvSpPr>
        <p:spPr>
          <a:xfrm>
            <a:off x="4968072" y="2639025"/>
            <a:ext cx="4999893" cy="2244474"/>
          </a:xfrm>
        </p:spPr>
        <p:txBody>
          <a:bodyPr>
            <a:noAutofit/>
          </a:bodyPr>
          <a:lstStyle>
            <a:lvl1pPr algn="l">
              <a:defRPr sz="5400" b="0">
                <a:solidFill>
                  <a:schemeClr val="tx1"/>
                </a:solidFill>
                <a:latin typeface="Arial" panose="020B0604020202020204" pitchFamily="34" charset="0"/>
                <a:cs typeface="Arial" panose="020B0604020202020204" pitchFamily="34" charset="0"/>
              </a:defRPr>
            </a:lvl1pPr>
          </a:lstStyle>
          <a:p>
            <a:r>
              <a:rPr lang="en-US" dirty="0"/>
              <a:t>Click to edit Master title style</a:t>
            </a:r>
          </a:p>
        </p:txBody>
      </p:sp>
    </p:spTree>
    <p:extLst>
      <p:ext uri="{BB962C8B-B14F-4D97-AF65-F5344CB8AC3E}">
        <p14:creationId xmlns:p14="http://schemas.microsoft.com/office/powerpoint/2010/main" val="6709264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2608E64-4362-4ED2-8DDE-FE200E21F520}"/>
              </a:ext>
            </a:extLst>
          </p:cNvPr>
          <p:cNvSpPr/>
          <p:nvPr userDrawn="1"/>
        </p:nvSpPr>
        <p:spPr>
          <a:xfrm>
            <a:off x="381000" y="365126"/>
            <a:ext cx="11430000" cy="1252654"/>
          </a:xfrm>
          <a:prstGeom prst="rect">
            <a:avLst/>
          </a:prstGeom>
          <a:solidFill>
            <a:srgbClr val="F7E5C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itle Placeholder 1">
            <a:extLst>
              <a:ext uri="{FF2B5EF4-FFF2-40B4-BE49-F238E27FC236}">
                <a16:creationId xmlns:a16="http://schemas.microsoft.com/office/drawing/2014/main" id="{5EEADA14-938E-42D9-87C9-3405A016CAE3}"/>
              </a:ext>
            </a:extLst>
          </p:cNvPr>
          <p:cNvSpPr>
            <a:spLocks noGrp="1"/>
          </p:cNvSpPr>
          <p:nvPr>
            <p:ph type="title"/>
          </p:nvPr>
        </p:nvSpPr>
        <p:spPr>
          <a:xfrm>
            <a:off x="838200" y="365126"/>
            <a:ext cx="10515600" cy="1252654"/>
          </a:xfrm>
          <a:prstGeom prst="rect">
            <a:avLst/>
          </a:prstGeom>
        </p:spPr>
        <p:txBody>
          <a:bodyPr vert="horz" lIns="91440" tIns="45720" rIns="91440" bIns="45720" rtlCol="0" anchor="ctr">
            <a:normAutofit/>
          </a:bodyPr>
          <a:lstStyle>
            <a:lvl1pPr algn="ctr">
              <a:defRPr b="1">
                <a:solidFill>
                  <a:schemeClr val="tx1">
                    <a:lumMod val="75000"/>
                    <a:lumOff val="25000"/>
                  </a:schemeClr>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20" name="Text Placeholder 2">
            <a:extLst>
              <a:ext uri="{FF2B5EF4-FFF2-40B4-BE49-F238E27FC236}">
                <a16:creationId xmlns:a16="http://schemas.microsoft.com/office/drawing/2014/main" id="{1DDCD20A-CADD-4C81-8F29-21F5408F56DE}"/>
              </a:ext>
            </a:extLst>
          </p:cNvPr>
          <p:cNvSpPr>
            <a:spLocks noGrp="1"/>
          </p:cNvSpPr>
          <p:nvPr>
            <p:ph idx="1"/>
          </p:nvPr>
        </p:nvSpPr>
        <p:spPr>
          <a:xfrm>
            <a:off x="4742822" y="2341265"/>
            <a:ext cx="6610978" cy="3436537"/>
          </a:xfrm>
          <a:prstGeom prst="rect">
            <a:avLst/>
          </a:prstGeom>
        </p:spPr>
        <p:txBody>
          <a:bodyPr vert="horz" lIns="91440" tIns="45720" rIns="91440" bIns="45720" rtlCol="0">
            <a:normAutofit/>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246423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2608E64-4362-4ED2-8DDE-FE200E21F520}"/>
              </a:ext>
            </a:extLst>
          </p:cNvPr>
          <p:cNvSpPr/>
          <p:nvPr userDrawn="1"/>
        </p:nvSpPr>
        <p:spPr>
          <a:xfrm>
            <a:off x="381000" y="365126"/>
            <a:ext cx="11430000" cy="1252654"/>
          </a:xfrm>
          <a:prstGeom prst="rect">
            <a:avLst/>
          </a:prstGeom>
          <a:solidFill>
            <a:srgbClr val="F7E5C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itle Placeholder 1">
            <a:extLst>
              <a:ext uri="{FF2B5EF4-FFF2-40B4-BE49-F238E27FC236}">
                <a16:creationId xmlns:a16="http://schemas.microsoft.com/office/drawing/2014/main" id="{5EEADA14-938E-42D9-87C9-3405A016CAE3}"/>
              </a:ext>
            </a:extLst>
          </p:cNvPr>
          <p:cNvSpPr>
            <a:spLocks noGrp="1"/>
          </p:cNvSpPr>
          <p:nvPr>
            <p:ph type="title"/>
          </p:nvPr>
        </p:nvSpPr>
        <p:spPr>
          <a:xfrm>
            <a:off x="838200" y="365126"/>
            <a:ext cx="10515600" cy="1252654"/>
          </a:xfrm>
          <a:prstGeom prst="rect">
            <a:avLst/>
          </a:prstGeom>
        </p:spPr>
        <p:txBody>
          <a:bodyPr vert="horz" lIns="91440" tIns="45720" rIns="91440" bIns="45720" rtlCol="0" anchor="ctr">
            <a:normAutofit/>
          </a:bodyPr>
          <a:lstStyle>
            <a:lvl1pPr algn="ctr">
              <a:defRPr b="1">
                <a:solidFill>
                  <a:schemeClr val="tx1">
                    <a:lumMod val="75000"/>
                    <a:lumOff val="25000"/>
                  </a:schemeClr>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7" name="Text Placeholder 2">
            <a:extLst>
              <a:ext uri="{FF2B5EF4-FFF2-40B4-BE49-F238E27FC236}">
                <a16:creationId xmlns:a16="http://schemas.microsoft.com/office/drawing/2014/main" id="{3CC7D873-AFEA-49D8-A968-997F7223853B}"/>
              </a:ext>
            </a:extLst>
          </p:cNvPr>
          <p:cNvSpPr>
            <a:spLocks noGrp="1"/>
          </p:cNvSpPr>
          <p:nvPr>
            <p:ph idx="1"/>
          </p:nvPr>
        </p:nvSpPr>
        <p:spPr>
          <a:xfrm>
            <a:off x="4742822" y="2341265"/>
            <a:ext cx="6610978" cy="3436537"/>
          </a:xfrm>
          <a:prstGeom prst="rect">
            <a:avLst/>
          </a:prstGeom>
        </p:spPr>
        <p:txBody>
          <a:bodyPr vert="horz" lIns="91440" tIns="45720" rIns="91440" bIns="45720" rtlCol="0">
            <a:normAutofit/>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6" name="Graphic 5" descr="Hola icon">
            <a:extLst>
              <a:ext uri="{FF2B5EF4-FFF2-40B4-BE49-F238E27FC236}">
                <a16:creationId xmlns:a16="http://schemas.microsoft.com/office/drawing/2014/main" id="{153C553D-ACEE-47C7-9C49-A8BD17179103}"/>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1525098" y="2829963"/>
            <a:ext cx="1888308" cy="1845634"/>
          </a:xfrm>
          <a:prstGeom prst="rect">
            <a:avLst/>
          </a:prstGeom>
        </p:spPr>
      </p:pic>
    </p:spTree>
    <p:extLst>
      <p:ext uri="{BB962C8B-B14F-4D97-AF65-F5344CB8AC3E}">
        <p14:creationId xmlns:p14="http://schemas.microsoft.com/office/powerpoint/2010/main" val="1313715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2608E64-4362-4ED2-8DDE-FE200E21F520}"/>
              </a:ext>
            </a:extLst>
          </p:cNvPr>
          <p:cNvSpPr/>
          <p:nvPr userDrawn="1"/>
        </p:nvSpPr>
        <p:spPr>
          <a:xfrm>
            <a:off x="381000" y="365126"/>
            <a:ext cx="11430000" cy="1252654"/>
          </a:xfrm>
          <a:prstGeom prst="rect">
            <a:avLst/>
          </a:prstGeom>
          <a:solidFill>
            <a:srgbClr val="F7E5C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itle Placeholder 1">
            <a:extLst>
              <a:ext uri="{FF2B5EF4-FFF2-40B4-BE49-F238E27FC236}">
                <a16:creationId xmlns:a16="http://schemas.microsoft.com/office/drawing/2014/main" id="{5EEADA14-938E-42D9-87C9-3405A016CAE3}"/>
              </a:ext>
            </a:extLst>
          </p:cNvPr>
          <p:cNvSpPr>
            <a:spLocks noGrp="1"/>
          </p:cNvSpPr>
          <p:nvPr>
            <p:ph type="title"/>
          </p:nvPr>
        </p:nvSpPr>
        <p:spPr>
          <a:xfrm>
            <a:off x="838200" y="365126"/>
            <a:ext cx="10515600" cy="1252654"/>
          </a:xfrm>
          <a:prstGeom prst="rect">
            <a:avLst/>
          </a:prstGeom>
        </p:spPr>
        <p:txBody>
          <a:bodyPr vert="horz" lIns="91440" tIns="45720" rIns="91440" bIns="45720" rtlCol="0" anchor="ctr">
            <a:normAutofit/>
          </a:bodyPr>
          <a:lstStyle>
            <a:lvl1pPr algn="ctr">
              <a:defRPr b="1">
                <a:solidFill>
                  <a:schemeClr val="tx1">
                    <a:lumMod val="75000"/>
                    <a:lumOff val="25000"/>
                  </a:schemeClr>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11" name="Text Placeholder 2">
            <a:extLst>
              <a:ext uri="{FF2B5EF4-FFF2-40B4-BE49-F238E27FC236}">
                <a16:creationId xmlns:a16="http://schemas.microsoft.com/office/drawing/2014/main" id="{17F45210-2D91-43E1-A5A4-810A7F1B913D}"/>
              </a:ext>
            </a:extLst>
          </p:cNvPr>
          <p:cNvSpPr>
            <a:spLocks noGrp="1"/>
          </p:cNvSpPr>
          <p:nvPr>
            <p:ph idx="1"/>
          </p:nvPr>
        </p:nvSpPr>
        <p:spPr>
          <a:xfrm>
            <a:off x="4742822" y="2341265"/>
            <a:ext cx="6610978" cy="3436537"/>
          </a:xfrm>
          <a:prstGeom prst="rect">
            <a:avLst/>
          </a:prstGeom>
        </p:spPr>
        <p:txBody>
          <a:bodyPr vert="horz" lIns="91440" tIns="45720" rIns="91440" bIns="45720" rtlCol="0">
            <a:normAutofit/>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5" name="Graphic 4">
            <a:extLst>
              <a:ext uri="{FF2B5EF4-FFF2-40B4-BE49-F238E27FC236}">
                <a16:creationId xmlns:a16="http://schemas.microsoft.com/office/drawing/2014/main" id="{0ABE4FA4-53AC-4FBE-9B75-7B9F9F3F8E82}"/>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1468471" y="3096567"/>
            <a:ext cx="2136222" cy="1252654"/>
          </a:xfrm>
          <a:prstGeom prst="rect">
            <a:avLst/>
          </a:prstGeom>
        </p:spPr>
      </p:pic>
    </p:spTree>
    <p:extLst>
      <p:ext uri="{BB962C8B-B14F-4D97-AF65-F5344CB8AC3E}">
        <p14:creationId xmlns:p14="http://schemas.microsoft.com/office/powerpoint/2010/main" val="18230945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4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2608E64-4362-4ED2-8DDE-FE200E21F520}"/>
              </a:ext>
            </a:extLst>
          </p:cNvPr>
          <p:cNvSpPr/>
          <p:nvPr userDrawn="1"/>
        </p:nvSpPr>
        <p:spPr>
          <a:xfrm>
            <a:off x="381000" y="365126"/>
            <a:ext cx="11430000" cy="1252654"/>
          </a:xfrm>
          <a:prstGeom prst="rect">
            <a:avLst/>
          </a:prstGeom>
          <a:solidFill>
            <a:srgbClr val="F7E5C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itle Placeholder 1">
            <a:extLst>
              <a:ext uri="{FF2B5EF4-FFF2-40B4-BE49-F238E27FC236}">
                <a16:creationId xmlns:a16="http://schemas.microsoft.com/office/drawing/2014/main" id="{5EEADA14-938E-42D9-87C9-3405A016CAE3}"/>
              </a:ext>
            </a:extLst>
          </p:cNvPr>
          <p:cNvSpPr>
            <a:spLocks noGrp="1"/>
          </p:cNvSpPr>
          <p:nvPr>
            <p:ph type="title"/>
          </p:nvPr>
        </p:nvSpPr>
        <p:spPr>
          <a:xfrm>
            <a:off x="838200" y="365126"/>
            <a:ext cx="10515600" cy="1252654"/>
          </a:xfrm>
          <a:prstGeom prst="rect">
            <a:avLst/>
          </a:prstGeom>
        </p:spPr>
        <p:txBody>
          <a:bodyPr vert="horz" lIns="91440" tIns="45720" rIns="91440" bIns="45720" rtlCol="0" anchor="ctr">
            <a:normAutofit/>
          </a:bodyPr>
          <a:lstStyle>
            <a:lvl1pPr algn="ctr">
              <a:defRPr b="1">
                <a:solidFill>
                  <a:schemeClr val="tx1">
                    <a:lumMod val="75000"/>
                    <a:lumOff val="25000"/>
                  </a:schemeClr>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11" name="Text Placeholder 2">
            <a:extLst>
              <a:ext uri="{FF2B5EF4-FFF2-40B4-BE49-F238E27FC236}">
                <a16:creationId xmlns:a16="http://schemas.microsoft.com/office/drawing/2014/main" id="{17F45210-2D91-43E1-A5A4-810A7F1B913D}"/>
              </a:ext>
            </a:extLst>
          </p:cNvPr>
          <p:cNvSpPr>
            <a:spLocks noGrp="1"/>
          </p:cNvSpPr>
          <p:nvPr>
            <p:ph idx="1"/>
          </p:nvPr>
        </p:nvSpPr>
        <p:spPr>
          <a:xfrm>
            <a:off x="4742822" y="2341265"/>
            <a:ext cx="6610978" cy="3436537"/>
          </a:xfrm>
          <a:prstGeom prst="rect">
            <a:avLst/>
          </a:prstGeom>
        </p:spPr>
        <p:txBody>
          <a:bodyPr vert="horz" lIns="91440" tIns="45720" rIns="91440" bIns="45720" rtlCol="0">
            <a:normAutofit/>
          </a:bodyPr>
          <a:lstStyle>
            <a:lvl1pPr>
              <a:spcAft>
                <a:spcPts val="1200"/>
              </a:spcAft>
              <a:defRPr/>
            </a:lvl1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4" name="Graphic 3">
            <a:extLst>
              <a:ext uri="{FF2B5EF4-FFF2-40B4-BE49-F238E27FC236}">
                <a16:creationId xmlns:a16="http://schemas.microsoft.com/office/drawing/2014/main" id="{F509BEFE-8EBA-44D9-B0FC-82E79B532FE3}"/>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1516098" y="2775909"/>
            <a:ext cx="2041019" cy="1950808"/>
          </a:xfrm>
          <a:prstGeom prst="rect">
            <a:avLst/>
          </a:prstGeom>
        </p:spPr>
      </p:pic>
    </p:spTree>
    <p:extLst>
      <p:ext uri="{BB962C8B-B14F-4D97-AF65-F5344CB8AC3E}">
        <p14:creationId xmlns:p14="http://schemas.microsoft.com/office/powerpoint/2010/main" val="7173654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5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2608E64-4362-4ED2-8DDE-FE200E21F520}"/>
              </a:ext>
            </a:extLst>
          </p:cNvPr>
          <p:cNvSpPr/>
          <p:nvPr userDrawn="1"/>
        </p:nvSpPr>
        <p:spPr>
          <a:xfrm>
            <a:off x="381000" y="365126"/>
            <a:ext cx="11430000" cy="1252654"/>
          </a:xfrm>
          <a:prstGeom prst="rect">
            <a:avLst/>
          </a:prstGeom>
          <a:solidFill>
            <a:srgbClr val="F7E5C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itle Placeholder 1">
            <a:extLst>
              <a:ext uri="{FF2B5EF4-FFF2-40B4-BE49-F238E27FC236}">
                <a16:creationId xmlns:a16="http://schemas.microsoft.com/office/drawing/2014/main" id="{5EEADA14-938E-42D9-87C9-3405A016CAE3}"/>
              </a:ext>
            </a:extLst>
          </p:cNvPr>
          <p:cNvSpPr>
            <a:spLocks noGrp="1"/>
          </p:cNvSpPr>
          <p:nvPr>
            <p:ph type="title"/>
          </p:nvPr>
        </p:nvSpPr>
        <p:spPr>
          <a:xfrm>
            <a:off x="838200" y="365126"/>
            <a:ext cx="10515600" cy="1252654"/>
          </a:xfrm>
          <a:prstGeom prst="rect">
            <a:avLst/>
          </a:prstGeom>
        </p:spPr>
        <p:txBody>
          <a:bodyPr vert="horz" lIns="91440" tIns="45720" rIns="91440" bIns="45720" rtlCol="0" anchor="ctr">
            <a:normAutofit/>
          </a:bodyPr>
          <a:lstStyle>
            <a:lvl1pPr algn="ctr">
              <a:defRPr b="1">
                <a:solidFill>
                  <a:schemeClr val="tx1">
                    <a:lumMod val="75000"/>
                    <a:lumOff val="25000"/>
                  </a:schemeClr>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11" name="Text Placeholder 2">
            <a:extLst>
              <a:ext uri="{FF2B5EF4-FFF2-40B4-BE49-F238E27FC236}">
                <a16:creationId xmlns:a16="http://schemas.microsoft.com/office/drawing/2014/main" id="{17F45210-2D91-43E1-A5A4-810A7F1B913D}"/>
              </a:ext>
            </a:extLst>
          </p:cNvPr>
          <p:cNvSpPr>
            <a:spLocks noGrp="1"/>
          </p:cNvSpPr>
          <p:nvPr>
            <p:ph idx="1"/>
          </p:nvPr>
        </p:nvSpPr>
        <p:spPr>
          <a:xfrm>
            <a:off x="4742822" y="2341265"/>
            <a:ext cx="6610978" cy="3436537"/>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5" name="Graphic 4">
            <a:extLst>
              <a:ext uri="{FF2B5EF4-FFF2-40B4-BE49-F238E27FC236}">
                <a16:creationId xmlns:a16="http://schemas.microsoft.com/office/drawing/2014/main" id="{3AA933DC-3D04-4991-8E13-944487BED52B}"/>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1526722" y="3268229"/>
            <a:ext cx="1930566" cy="1012370"/>
          </a:xfrm>
          <a:prstGeom prst="rect">
            <a:avLst/>
          </a:prstGeom>
        </p:spPr>
      </p:pic>
    </p:spTree>
    <p:extLst>
      <p:ext uri="{BB962C8B-B14F-4D97-AF65-F5344CB8AC3E}">
        <p14:creationId xmlns:p14="http://schemas.microsoft.com/office/powerpoint/2010/main" val="40788215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6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2608E64-4362-4ED2-8DDE-FE200E21F520}"/>
              </a:ext>
            </a:extLst>
          </p:cNvPr>
          <p:cNvSpPr/>
          <p:nvPr userDrawn="1"/>
        </p:nvSpPr>
        <p:spPr>
          <a:xfrm>
            <a:off x="381000" y="365126"/>
            <a:ext cx="11430000" cy="1252654"/>
          </a:xfrm>
          <a:prstGeom prst="rect">
            <a:avLst/>
          </a:prstGeom>
          <a:solidFill>
            <a:srgbClr val="F7E5C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itle Placeholder 1">
            <a:extLst>
              <a:ext uri="{FF2B5EF4-FFF2-40B4-BE49-F238E27FC236}">
                <a16:creationId xmlns:a16="http://schemas.microsoft.com/office/drawing/2014/main" id="{5EEADA14-938E-42D9-87C9-3405A016CAE3}"/>
              </a:ext>
            </a:extLst>
          </p:cNvPr>
          <p:cNvSpPr>
            <a:spLocks noGrp="1"/>
          </p:cNvSpPr>
          <p:nvPr>
            <p:ph type="title"/>
          </p:nvPr>
        </p:nvSpPr>
        <p:spPr>
          <a:xfrm>
            <a:off x="838200" y="365126"/>
            <a:ext cx="10515600" cy="1252654"/>
          </a:xfrm>
          <a:prstGeom prst="rect">
            <a:avLst/>
          </a:prstGeom>
        </p:spPr>
        <p:txBody>
          <a:bodyPr vert="horz" lIns="91440" tIns="45720" rIns="91440" bIns="45720" rtlCol="0" anchor="ctr">
            <a:normAutofit/>
          </a:bodyPr>
          <a:lstStyle>
            <a:lvl1pPr algn="ctr">
              <a:defRPr b="1">
                <a:solidFill>
                  <a:schemeClr val="tx1">
                    <a:lumMod val="75000"/>
                    <a:lumOff val="25000"/>
                  </a:schemeClr>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11" name="Text Placeholder 2">
            <a:extLst>
              <a:ext uri="{FF2B5EF4-FFF2-40B4-BE49-F238E27FC236}">
                <a16:creationId xmlns:a16="http://schemas.microsoft.com/office/drawing/2014/main" id="{17F45210-2D91-43E1-A5A4-810A7F1B913D}"/>
              </a:ext>
            </a:extLst>
          </p:cNvPr>
          <p:cNvSpPr>
            <a:spLocks noGrp="1"/>
          </p:cNvSpPr>
          <p:nvPr>
            <p:ph idx="1"/>
          </p:nvPr>
        </p:nvSpPr>
        <p:spPr>
          <a:xfrm>
            <a:off x="4742822" y="2341265"/>
            <a:ext cx="6610978" cy="3436537"/>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4" name="Graphic 3">
            <a:extLst>
              <a:ext uri="{FF2B5EF4-FFF2-40B4-BE49-F238E27FC236}">
                <a16:creationId xmlns:a16="http://schemas.microsoft.com/office/drawing/2014/main" id="{1977F7E6-6A7F-4A98-9FC8-2E1780494001}"/>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1728787" y="2747282"/>
            <a:ext cx="1526879" cy="2029007"/>
          </a:xfrm>
          <a:prstGeom prst="rect">
            <a:avLst/>
          </a:prstGeom>
        </p:spPr>
      </p:pic>
    </p:spTree>
    <p:extLst>
      <p:ext uri="{BB962C8B-B14F-4D97-AF65-F5344CB8AC3E}">
        <p14:creationId xmlns:p14="http://schemas.microsoft.com/office/powerpoint/2010/main" val="13845157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8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2608E64-4362-4ED2-8DDE-FE200E21F520}"/>
              </a:ext>
            </a:extLst>
          </p:cNvPr>
          <p:cNvSpPr/>
          <p:nvPr userDrawn="1"/>
        </p:nvSpPr>
        <p:spPr>
          <a:xfrm>
            <a:off x="381000" y="365126"/>
            <a:ext cx="11430000" cy="1252654"/>
          </a:xfrm>
          <a:prstGeom prst="rect">
            <a:avLst/>
          </a:prstGeom>
          <a:solidFill>
            <a:srgbClr val="F7E5C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itle Placeholder 1">
            <a:extLst>
              <a:ext uri="{FF2B5EF4-FFF2-40B4-BE49-F238E27FC236}">
                <a16:creationId xmlns:a16="http://schemas.microsoft.com/office/drawing/2014/main" id="{5EEADA14-938E-42D9-87C9-3405A016CAE3}"/>
              </a:ext>
            </a:extLst>
          </p:cNvPr>
          <p:cNvSpPr>
            <a:spLocks noGrp="1"/>
          </p:cNvSpPr>
          <p:nvPr>
            <p:ph type="title"/>
          </p:nvPr>
        </p:nvSpPr>
        <p:spPr>
          <a:xfrm>
            <a:off x="838200" y="365126"/>
            <a:ext cx="10515600" cy="1252654"/>
          </a:xfrm>
          <a:prstGeom prst="rect">
            <a:avLst/>
          </a:prstGeom>
        </p:spPr>
        <p:txBody>
          <a:bodyPr vert="horz" lIns="91440" tIns="45720" rIns="91440" bIns="45720" rtlCol="0" anchor="ctr">
            <a:normAutofit/>
          </a:bodyPr>
          <a:lstStyle>
            <a:lvl1pPr algn="ctr">
              <a:defRPr b="1">
                <a:solidFill>
                  <a:schemeClr val="tx1">
                    <a:lumMod val="75000"/>
                    <a:lumOff val="25000"/>
                  </a:schemeClr>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11" name="Text Placeholder 2">
            <a:extLst>
              <a:ext uri="{FF2B5EF4-FFF2-40B4-BE49-F238E27FC236}">
                <a16:creationId xmlns:a16="http://schemas.microsoft.com/office/drawing/2014/main" id="{17F45210-2D91-43E1-A5A4-810A7F1B913D}"/>
              </a:ext>
            </a:extLst>
          </p:cNvPr>
          <p:cNvSpPr>
            <a:spLocks noGrp="1"/>
          </p:cNvSpPr>
          <p:nvPr>
            <p:ph idx="1"/>
          </p:nvPr>
        </p:nvSpPr>
        <p:spPr>
          <a:xfrm>
            <a:off x="4742822" y="2341265"/>
            <a:ext cx="6610978" cy="3436537"/>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6" name="Graphic 5" descr="Free resources icon">
            <a:extLst>
              <a:ext uri="{FF2B5EF4-FFF2-40B4-BE49-F238E27FC236}">
                <a16:creationId xmlns:a16="http://schemas.microsoft.com/office/drawing/2014/main" id="{F46C9329-8B54-4743-85C7-FACF33C2B22A}"/>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936379" y="2826426"/>
            <a:ext cx="2801607" cy="2101205"/>
          </a:xfrm>
          <a:prstGeom prst="rect">
            <a:avLst/>
          </a:prstGeom>
        </p:spPr>
      </p:pic>
    </p:spTree>
    <p:extLst>
      <p:ext uri="{BB962C8B-B14F-4D97-AF65-F5344CB8AC3E}">
        <p14:creationId xmlns:p14="http://schemas.microsoft.com/office/powerpoint/2010/main" val="14059103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D97179-CB30-4ED0-85CC-3717FF6D287B}" type="datetimeFigureOut">
              <a:rPr lang="en-US" smtClean="0"/>
              <a:t>12/16/2022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BE3A3B-3CFC-4D22-A17C-FBC1386BBF14}" type="slidenum">
              <a:rPr lang="en-US" smtClean="0"/>
              <a:t>‹#›</a:t>
            </a:fld>
            <a:endParaRPr lang="en-US" dirty="0"/>
          </a:p>
        </p:txBody>
      </p:sp>
    </p:spTree>
    <p:extLst>
      <p:ext uri="{BB962C8B-B14F-4D97-AF65-F5344CB8AC3E}">
        <p14:creationId xmlns:p14="http://schemas.microsoft.com/office/powerpoint/2010/main" val="4058700766"/>
      </p:ext>
    </p:extLst>
  </p:cSld>
  <p:clrMap bg1="lt1" tx1="dk1" bg2="lt2" tx2="dk2" accent1="accent1" accent2="accent2" accent3="accent3" accent4="accent4" accent5="accent5" accent6="accent6" hlink="hlink" folHlink="folHlink"/>
  <p:sldLayoutIdLst>
    <p:sldLayoutId id="2147483666" r:id="rId1"/>
    <p:sldLayoutId id="2147483684" r:id="rId2"/>
    <p:sldLayoutId id="2147483667" r:id="rId3"/>
    <p:sldLayoutId id="2147483676" r:id="rId4"/>
    <p:sldLayoutId id="2147483677" r:id="rId5"/>
    <p:sldLayoutId id="2147483678" r:id="rId6"/>
    <p:sldLayoutId id="2147483679" r:id="rId7"/>
    <p:sldLayoutId id="2147483680" r:id="rId8"/>
    <p:sldLayoutId id="2147483682" r:id="rId9"/>
    <p:sldLayoutId id="2147483681" r:id="rId10"/>
    <p:sldLayoutId id="2147483668" r:id="rId11"/>
    <p:sldLayoutId id="2147483683" r:id="rId12"/>
  </p:sldLayoutIdLst>
  <p:txStyles>
    <p:titleStyle>
      <a:lvl1pPr algn="ctr" defTabSz="914400" rtl="0" eaLnBrk="1" latinLnBrk="0" hangingPunct="1">
        <a:lnSpc>
          <a:spcPct val="90000"/>
        </a:lnSpc>
        <a:spcBef>
          <a:spcPct val="0"/>
        </a:spcBef>
        <a:buNone/>
        <a:defRPr sz="4400" b="1" kern="1200">
          <a:solidFill>
            <a:schemeClr val="tx1">
              <a:lumMod val="75000"/>
              <a:lumOff val="25000"/>
            </a:schemeClr>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spcAft>
          <a:spcPts val="600"/>
        </a:spcAft>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7.xml"/><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6A149146-460C-4C79-AFD4-7EB057A90013}"/>
              </a:ext>
            </a:extLst>
          </p:cNvPr>
          <p:cNvSpPr>
            <a:spLocks noGrp="1"/>
          </p:cNvSpPr>
          <p:nvPr>
            <p:ph type="body" sz="quarter" idx="11"/>
          </p:nvPr>
        </p:nvSpPr>
        <p:spPr/>
        <p:txBody>
          <a:bodyPr/>
          <a:lstStyle/>
          <a:p>
            <a:r>
              <a:rPr lang="en-US" dirty="0"/>
              <a:t>Presenter |  Date</a:t>
            </a:r>
          </a:p>
        </p:txBody>
      </p:sp>
      <p:sp>
        <p:nvSpPr>
          <p:cNvPr id="2" name="Title 1">
            <a:extLst>
              <a:ext uri="{FF2B5EF4-FFF2-40B4-BE49-F238E27FC236}">
                <a16:creationId xmlns:a16="http://schemas.microsoft.com/office/drawing/2014/main" id="{6246F532-B1A1-493E-8A5E-81A68EB56D4F}"/>
              </a:ext>
            </a:extLst>
          </p:cNvPr>
          <p:cNvSpPr>
            <a:spLocks noGrp="1"/>
          </p:cNvSpPr>
          <p:nvPr>
            <p:ph type="title"/>
          </p:nvPr>
        </p:nvSpPr>
        <p:spPr/>
        <p:txBody>
          <a:bodyPr/>
          <a:lstStyle/>
          <a:p>
            <a:r>
              <a:rPr lang="es-ES" dirty="0"/>
              <a:t>Cómo comprar un carro de un concesionario</a:t>
            </a:r>
            <a:endParaRPr lang="en-US" dirty="0"/>
          </a:p>
        </p:txBody>
      </p:sp>
    </p:spTree>
    <p:extLst>
      <p:ext uri="{BB962C8B-B14F-4D97-AF65-F5344CB8AC3E}">
        <p14:creationId xmlns:p14="http://schemas.microsoft.com/office/powerpoint/2010/main" val="7691262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Gracias</a:t>
            </a:r>
          </a:p>
        </p:txBody>
      </p:sp>
    </p:spTree>
    <p:extLst>
      <p:ext uri="{BB962C8B-B14F-4D97-AF65-F5344CB8AC3E}">
        <p14:creationId xmlns:p14="http://schemas.microsoft.com/office/powerpoint/2010/main" val="5214886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6A089D-762D-43F5-B4B5-3F7A5454587A}"/>
              </a:ext>
            </a:extLst>
          </p:cNvPr>
          <p:cNvSpPr>
            <a:spLocks noGrp="1"/>
          </p:cNvSpPr>
          <p:nvPr>
            <p:ph type="title"/>
          </p:nvPr>
        </p:nvSpPr>
        <p:spPr/>
        <p:txBody>
          <a:bodyPr>
            <a:normAutofit/>
          </a:bodyPr>
          <a:lstStyle/>
          <a:p>
            <a:r>
              <a:rPr lang="es-ES" sz="4000" b="1" dirty="0">
                <a:effectLst/>
                <a:ea typeface="Calibri" panose="020F0502020204030204" pitchFamily="34" charset="0"/>
              </a:rPr>
              <a:t>¿Qué es la FTC y qué hace?</a:t>
            </a:r>
            <a:endParaRPr lang="en-US" sz="4000" dirty="0"/>
          </a:p>
        </p:txBody>
      </p:sp>
      <p:sp>
        <p:nvSpPr>
          <p:cNvPr id="3" name="Text Placeholder 2">
            <a:extLst>
              <a:ext uri="{FF2B5EF4-FFF2-40B4-BE49-F238E27FC236}">
                <a16:creationId xmlns:a16="http://schemas.microsoft.com/office/drawing/2014/main" id="{E224551E-3430-4386-A0AB-4A1641A3E860}"/>
              </a:ext>
            </a:extLst>
          </p:cNvPr>
          <p:cNvSpPr>
            <a:spLocks noGrp="1"/>
          </p:cNvSpPr>
          <p:nvPr>
            <p:ph idx="4294967295"/>
          </p:nvPr>
        </p:nvSpPr>
        <p:spPr>
          <a:xfrm>
            <a:off x="4742822" y="2341265"/>
            <a:ext cx="6610978" cy="3436537"/>
          </a:xfrm>
        </p:spPr>
        <p:txBody>
          <a:bodyPr>
            <a:normAutofit/>
          </a:bodyPr>
          <a:lstStyle/>
          <a:p>
            <a:r>
              <a:rPr lang="es-419" dirty="0"/>
              <a:t>Encargada del cumplimiento de leyes que protegen a los consumidores </a:t>
            </a:r>
          </a:p>
          <a:p>
            <a:r>
              <a:rPr lang="es-419" dirty="0"/>
              <a:t>Educa a consumidores y negocios</a:t>
            </a:r>
          </a:p>
          <a:p>
            <a:r>
              <a:rPr lang="es-419" dirty="0"/>
              <a:t>Trabaja en conjunto con otros grupos</a:t>
            </a:r>
          </a:p>
          <a:p>
            <a:pPr marL="0" marR="0" lvl="0" indent="0">
              <a:lnSpc>
                <a:spcPct val="107000"/>
              </a:lnSpc>
              <a:spcBef>
                <a:spcPts val="0"/>
              </a:spcBef>
              <a:spcAft>
                <a:spcPts val="0"/>
              </a:spcAft>
              <a:buNone/>
            </a:pPr>
            <a:endParaRPr lang="es-419" dirty="0">
              <a:effectLst/>
              <a:ea typeface="Calibri" panose="020F0502020204030204" pitchFamily="34" charset="0"/>
            </a:endParaRPr>
          </a:p>
        </p:txBody>
      </p:sp>
    </p:spTree>
    <p:extLst>
      <p:ext uri="{BB962C8B-B14F-4D97-AF65-F5344CB8AC3E}">
        <p14:creationId xmlns:p14="http://schemas.microsoft.com/office/powerpoint/2010/main" val="12891454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67B8A0D-6A85-4C50-8FA0-07CC13FDAC2B}"/>
              </a:ext>
            </a:extLst>
          </p:cNvPr>
          <p:cNvSpPr>
            <a:spLocks noGrp="1"/>
          </p:cNvSpPr>
          <p:nvPr>
            <p:ph type="title"/>
          </p:nvPr>
        </p:nvSpPr>
        <p:spPr/>
        <p:txBody>
          <a:bodyPr>
            <a:normAutofit/>
          </a:bodyPr>
          <a:lstStyle/>
          <a:p>
            <a:r>
              <a:rPr lang="es-ES" dirty="0"/>
              <a:t>Comprar un carro: Lo que debe saber</a:t>
            </a:r>
            <a:endParaRPr lang="en-US" dirty="0"/>
          </a:p>
        </p:txBody>
      </p:sp>
      <p:sp>
        <p:nvSpPr>
          <p:cNvPr id="5" name="Content Placeholder 4">
            <a:extLst>
              <a:ext uri="{FF2B5EF4-FFF2-40B4-BE49-F238E27FC236}">
                <a16:creationId xmlns:a16="http://schemas.microsoft.com/office/drawing/2014/main" id="{76F5286B-0C7D-4CCE-98CE-D5743A9C44D7}"/>
              </a:ext>
            </a:extLst>
          </p:cNvPr>
          <p:cNvSpPr>
            <a:spLocks noGrp="1"/>
          </p:cNvSpPr>
          <p:nvPr>
            <p:ph idx="1"/>
          </p:nvPr>
        </p:nvSpPr>
        <p:spPr/>
        <p:txBody>
          <a:bodyPr/>
          <a:lstStyle/>
          <a:p>
            <a:r>
              <a:rPr lang="es-ES" dirty="0"/>
              <a:t>Anuncios engañosos</a:t>
            </a:r>
          </a:p>
          <a:p>
            <a:r>
              <a:rPr lang="es-ES" dirty="0"/>
              <a:t>La negociación</a:t>
            </a:r>
          </a:p>
          <a:p>
            <a:r>
              <a:rPr lang="es-ES" dirty="0"/>
              <a:t>Antes de firmar un contrato </a:t>
            </a:r>
          </a:p>
          <a:p>
            <a:r>
              <a:rPr lang="es-ES" dirty="0"/>
              <a:t>Reporte un problema</a:t>
            </a:r>
          </a:p>
          <a:p>
            <a:endParaRPr lang="en-US" dirty="0"/>
          </a:p>
        </p:txBody>
      </p:sp>
    </p:spTree>
    <p:extLst>
      <p:ext uri="{BB962C8B-B14F-4D97-AF65-F5344CB8AC3E}">
        <p14:creationId xmlns:p14="http://schemas.microsoft.com/office/powerpoint/2010/main" val="6223032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FDC9284-9A9D-4806-8BE2-DCF519B2D5B5}"/>
              </a:ext>
            </a:extLst>
          </p:cNvPr>
          <p:cNvSpPr>
            <a:spLocks noGrp="1"/>
          </p:cNvSpPr>
          <p:nvPr>
            <p:ph type="title"/>
          </p:nvPr>
        </p:nvSpPr>
        <p:spPr/>
        <p:txBody>
          <a:bodyPr>
            <a:normAutofit/>
          </a:bodyPr>
          <a:lstStyle/>
          <a:p>
            <a:r>
              <a:rPr lang="es-ES" dirty="0"/>
              <a:t>Cómo detectar un anuncio engañoso</a:t>
            </a:r>
            <a:endParaRPr lang="en-US" dirty="0"/>
          </a:p>
        </p:txBody>
      </p:sp>
      <p:sp>
        <p:nvSpPr>
          <p:cNvPr id="5" name="Content Placeholder 4">
            <a:extLst>
              <a:ext uri="{FF2B5EF4-FFF2-40B4-BE49-F238E27FC236}">
                <a16:creationId xmlns:a16="http://schemas.microsoft.com/office/drawing/2014/main" id="{373581F8-B3F6-4673-87BD-C18FA73FDBD4}"/>
              </a:ext>
            </a:extLst>
          </p:cNvPr>
          <p:cNvSpPr>
            <a:spLocks noGrp="1"/>
          </p:cNvSpPr>
          <p:nvPr>
            <p:ph idx="1"/>
          </p:nvPr>
        </p:nvSpPr>
        <p:spPr/>
        <p:txBody>
          <a:bodyPr>
            <a:normAutofit fontScale="70000" lnSpcReduction="20000"/>
          </a:bodyPr>
          <a:lstStyle/>
          <a:p>
            <a:pPr marL="0" indent="0">
              <a:lnSpc>
                <a:spcPct val="120000"/>
              </a:lnSpc>
              <a:buNone/>
            </a:pPr>
            <a:r>
              <a:rPr lang="es-ES" b="1" dirty="0"/>
              <a:t>Ejemplos de declaraciones que podrían ser engañosas, y porque lo son</a:t>
            </a:r>
            <a:endParaRPr lang="en-US" b="1" dirty="0"/>
          </a:p>
          <a:p>
            <a:pPr>
              <a:lnSpc>
                <a:spcPct val="120000"/>
              </a:lnSpc>
            </a:pPr>
            <a:r>
              <a:rPr lang="es-ES" b="1" dirty="0"/>
              <a:t>Declaración engañosa #1: </a:t>
            </a:r>
            <a:r>
              <a:rPr lang="es-ES" dirty="0"/>
              <a:t>Precios muy bajos o descuentos especiales</a:t>
            </a:r>
          </a:p>
          <a:p>
            <a:pPr>
              <a:lnSpc>
                <a:spcPct val="120000"/>
              </a:lnSpc>
            </a:pPr>
            <a:r>
              <a:rPr lang="es-ES" b="1" dirty="0"/>
              <a:t>Declaración engañosa #2: </a:t>
            </a:r>
            <a:r>
              <a:rPr lang="es-ES" dirty="0"/>
              <a:t>Pagos mensuales bajos</a:t>
            </a:r>
          </a:p>
          <a:p>
            <a:pPr>
              <a:lnSpc>
                <a:spcPct val="120000"/>
              </a:lnSpc>
            </a:pPr>
            <a:r>
              <a:rPr lang="es-ES" b="1" dirty="0"/>
              <a:t>Declaración engañosa #3: </a:t>
            </a:r>
            <a:r>
              <a:rPr lang="es-ES" dirty="0"/>
              <a:t>Prestamos con cero intereses o un interés muy bajo</a:t>
            </a:r>
          </a:p>
        </p:txBody>
      </p:sp>
    </p:spTree>
    <p:extLst>
      <p:ext uri="{BB962C8B-B14F-4D97-AF65-F5344CB8AC3E}">
        <p14:creationId xmlns:p14="http://schemas.microsoft.com/office/powerpoint/2010/main" val="3811200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E0B0E95-6D83-4C4A-9DE1-ADF0210F6CA3}"/>
              </a:ext>
            </a:extLst>
          </p:cNvPr>
          <p:cNvSpPr>
            <a:spLocks noGrp="1"/>
          </p:cNvSpPr>
          <p:nvPr>
            <p:ph type="title"/>
          </p:nvPr>
        </p:nvSpPr>
        <p:spPr/>
        <p:txBody>
          <a:bodyPr>
            <a:normAutofit/>
          </a:bodyPr>
          <a:lstStyle/>
          <a:p>
            <a:r>
              <a:rPr lang="es-ES" dirty="0"/>
              <a:t>Negociando la financiación y el precio</a:t>
            </a:r>
            <a:endParaRPr lang="en-US" dirty="0"/>
          </a:p>
        </p:txBody>
      </p:sp>
      <p:sp>
        <p:nvSpPr>
          <p:cNvPr id="5" name="Content Placeholder 4">
            <a:extLst>
              <a:ext uri="{FF2B5EF4-FFF2-40B4-BE49-F238E27FC236}">
                <a16:creationId xmlns:a16="http://schemas.microsoft.com/office/drawing/2014/main" id="{FF550C8B-9F7F-4B35-9F54-3DE66C602872}"/>
              </a:ext>
            </a:extLst>
          </p:cNvPr>
          <p:cNvSpPr>
            <a:spLocks noGrp="1"/>
          </p:cNvSpPr>
          <p:nvPr>
            <p:ph idx="1"/>
          </p:nvPr>
        </p:nvSpPr>
        <p:spPr/>
        <p:txBody>
          <a:bodyPr>
            <a:normAutofit/>
          </a:bodyPr>
          <a:lstStyle/>
          <a:p>
            <a:r>
              <a:rPr lang="es-ES" dirty="0"/>
              <a:t>Financiación: un préstamo directo o financiación del concesionario</a:t>
            </a:r>
          </a:p>
          <a:p>
            <a:r>
              <a:rPr lang="es-ES" dirty="0"/>
              <a:t>Negociando el precio, incluso los cargos adicionales</a:t>
            </a:r>
          </a:p>
          <a:p>
            <a:endParaRPr lang="en-US" dirty="0"/>
          </a:p>
        </p:txBody>
      </p:sp>
    </p:spTree>
    <p:extLst>
      <p:ext uri="{BB962C8B-B14F-4D97-AF65-F5344CB8AC3E}">
        <p14:creationId xmlns:p14="http://schemas.microsoft.com/office/powerpoint/2010/main" val="4396795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58FA8DF-9011-4A8E-A2BF-3BF9EFF6C8A8}"/>
              </a:ext>
            </a:extLst>
          </p:cNvPr>
          <p:cNvSpPr>
            <a:spLocks noGrp="1"/>
          </p:cNvSpPr>
          <p:nvPr>
            <p:ph type="title"/>
          </p:nvPr>
        </p:nvSpPr>
        <p:spPr/>
        <p:txBody>
          <a:bodyPr>
            <a:normAutofit/>
          </a:bodyPr>
          <a:lstStyle/>
          <a:p>
            <a:r>
              <a:rPr lang="es-ES" dirty="0"/>
              <a:t>Antes de firmar un contrato</a:t>
            </a:r>
            <a:endParaRPr lang="en-US" dirty="0"/>
          </a:p>
        </p:txBody>
      </p:sp>
      <p:sp>
        <p:nvSpPr>
          <p:cNvPr id="5" name="Content Placeholder 4">
            <a:extLst>
              <a:ext uri="{FF2B5EF4-FFF2-40B4-BE49-F238E27FC236}">
                <a16:creationId xmlns:a16="http://schemas.microsoft.com/office/drawing/2014/main" id="{8564FA82-FCD5-4C34-8088-5AA989F390A5}"/>
              </a:ext>
            </a:extLst>
          </p:cNvPr>
          <p:cNvSpPr>
            <a:spLocks noGrp="1"/>
          </p:cNvSpPr>
          <p:nvPr>
            <p:ph idx="1"/>
          </p:nvPr>
        </p:nvSpPr>
        <p:spPr/>
        <p:txBody>
          <a:bodyPr>
            <a:normAutofit/>
          </a:bodyPr>
          <a:lstStyle/>
          <a:p>
            <a:r>
              <a:rPr lang="es-ES" dirty="0"/>
              <a:t>Reciba todas las promesas por escrito</a:t>
            </a:r>
          </a:p>
          <a:p>
            <a:r>
              <a:rPr lang="es-ES" dirty="0"/>
              <a:t>Revise el contrato antes de firmarlo</a:t>
            </a:r>
          </a:p>
          <a:p>
            <a:r>
              <a:rPr lang="es-ES" dirty="0"/>
              <a:t>Ojo con las estafas de financiamiento yo-yo</a:t>
            </a:r>
          </a:p>
          <a:p>
            <a:endParaRPr lang="en-US" dirty="0"/>
          </a:p>
        </p:txBody>
      </p:sp>
    </p:spTree>
    <p:extLst>
      <p:ext uri="{BB962C8B-B14F-4D97-AF65-F5344CB8AC3E}">
        <p14:creationId xmlns:p14="http://schemas.microsoft.com/office/powerpoint/2010/main" val="10128001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0ABF7EB-F87B-40FB-A025-13BB0B25DC7B}"/>
              </a:ext>
            </a:extLst>
          </p:cNvPr>
          <p:cNvSpPr>
            <a:spLocks noGrp="1"/>
          </p:cNvSpPr>
          <p:nvPr>
            <p:ph type="title"/>
          </p:nvPr>
        </p:nvSpPr>
        <p:spPr/>
        <p:txBody>
          <a:bodyPr>
            <a:normAutofit/>
          </a:bodyPr>
          <a:lstStyle/>
          <a:p>
            <a:r>
              <a:rPr lang="es-419" dirty="0"/>
              <a:t>Reporte</a:t>
            </a:r>
            <a:r>
              <a:rPr lang="en-US" dirty="0"/>
              <a:t> Fraude a la FTC</a:t>
            </a:r>
          </a:p>
        </p:txBody>
      </p:sp>
      <p:sp>
        <p:nvSpPr>
          <p:cNvPr id="5" name="Content Placeholder 4">
            <a:extLst>
              <a:ext uri="{FF2B5EF4-FFF2-40B4-BE49-F238E27FC236}">
                <a16:creationId xmlns:a16="http://schemas.microsoft.com/office/drawing/2014/main" id="{1A7F3754-C005-4B8B-A3BE-D64BC11CBC1F}"/>
              </a:ext>
            </a:extLst>
          </p:cNvPr>
          <p:cNvSpPr>
            <a:spLocks noGrp="1"/>
          </p:cNvSpPr>
          <p:nvPr>
            <p:ph idx="1"/>
          </p:nvPr>
        </p:nvSpPr>
        <p:spPr>
          <a:xfrm>
            <a:off x="7105338" y="2341265"/>
            <a:ext cx="4248462" cy="3436537"/>
          </a:xfrm>
        </p:spPr>
        <p:txBody>
          <a:bodyPr>
            <a:normAutofit/>
          </a:bodyPr>
          <a:lstStyle/>
          <a:p>
            <a:pPr marL="0" indent="0">
              <a:buNone/>
            </a:pPr>
            <a:r>
              <a:rPr lang="es-AR" dirty="0"/>
              <a:t>Español</a:t>
            </a:r>
            <a:r>
              <a:rPr lang="en-US" dirty="0"/>
              <a:t>:</a:t>
            </a:r>
          </a:p>
          <a:p>
            <a:pPr marL="0" indent="0">
              <a:buNone/>
            </a:pPr>
            <a:r>
              <a:rPr lang="en-US" sz="2800" b="1" dirty="0"/>
              <a:t>ReporteFraude.ftc.gov</a:t>
            </a:r>
          </a:p>
          <a:p>
            <a:pPr marL="0" indent="0">
              <a:buNone/>
            </a:pPr>
            <a:endParaRPr lang="en-US" dirty="0"/>
          </a:p>
          <a:p>
            <a:pPr marL="0" indent="0">
              <a:buNone/>
            </a:pPr>
            <a:r>
              <a:rPr lang="en-US" dirty="0"/>
              <a:t>Inglés:</a:t>
            </a:r>
          </a:p>
          <a:p>
            <a:pPr marL="0" indent="0">
              <a:buNone/>
            </a:pPr>
            <a:r>
              <a:rPr lang="en-US" sz="3200" b="1" dirty="0"/>
              <a:t>ReportFraud.ftc.gov</a:t>
            </a:r>
          </a:p>
          <a:p>
            <a:pPr marL="0" indent="0">
              <a:buNone/>
            </a:pPr>
            <a:endParaRPr lang="en-US" dirty="0"/>
          </a:p>
        </p:txBody>
      </p:sp>
      <p:pic>
        <p:nvPicPr>
          <p:cNvPr id="6" name="Picture 5" descr="ReporteFraud.ftc.gov homepage">
            <a:extLst>
              <a:ext uri="{FF2B5EF4-FFF2-40B4-BE49-F238E27FC236}">
                <a16:creationId xmlns:a16="http://schemas.microsoft.com/office/drawing/2014/main" id="{B2D36B22-39EA-45D5-9E69-1E660F25F7CF}"/>
              </a:ext>
            </a:extLst>
          </p:cNvPr>
          <p:cNvPicPr>
            <a:picLocks noChangeAspect="1"/>
          </p:cNvPicPr>
          <p:nvPr/>
        </p:nvPicPr>
        <p:blipFill rotWithShape="1">
          <a:blip r:embed="rId3">
            <a:extLst>
              <a:ext uri="{28A0092B-C50C-407E-A947-70E740481C1C}">
                <a14:useLocalDpi xmlns:a14="http://schemas.microsoft.com/office/drawing/2010/main" val="0"/>
              </a:ext>
            </a:extLst>
          </a:blip>
          <a:srcRect l="2153" t="2977" r="2875" b="16023"/>
          <a:stretch/>
        </p:blipFill>
        <p:spPr>
          <a:xfrm>
            <a:off x="469232" y="2071283"/>
            <a:ext cx="6051884" cy="3781589"/>
          </a:xfrm>
          <a:prstGeom prst="rect">
            <a:avLst/>
          </a:prstGeom>
          <a:ln>
            <a:solidFill>
              <a:srgbClr val="244873"/>
            </a:solidFill>
          </a:ln>
        </p:spPr>
      </p:pic>
    </p:spTree>
    <p:extLst>
      <p:ext uri="{BB962C8B-B14F-4D97-AF65-F5344CB8AC3E}">
        <p14:creationId xmlns:p14="http://schemas.microsoft.com/office/powerpoint/2010/main" val="42697582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E6E1D4E-DEBE-44FF-8457-B385034C910F}"/>
              </a:ext>
            </a:extLst>
          </p:cNvPr>
          <p:cNvSpPr>
            <a:spLocks noGrp="1"/>
          </p:cNvSpPr>
          <p:nvPr>
            <p:ph type="title"/>
          </p:nvPr>
        </p:nvSpPr>
        <p:spPr/>
        <p:txBody>
          <a:bodyPr>
            <a:normAutofit/>
          </a:bodyPr>
          <a:lstStyle/>
          <a:p>
            <a:r>
              <a:rPr lang="es-ES" dirty="0"/>
              <a:t>Obtenga y comparta recursos GRATIS</a:t>
            </a:r>
            <a:endParaRPr lang="en-US" dirty="0"/>
          </a:p>
        </p:txBody>
      </p:sp>
      <p:sp>
        <p:nvSpPr>
          <p:cNvPr id="5" name="Content Placeholder 4">
            <a:extLst>
              <a:ext uri="{FF2B5EF4-FFF2-40B4-BE49-F238E27FC236}">
                <a16:creationId xmlns:a16="http://schemas.microsoft.com/office/drawing/2014/main" id="{41087661-27BA-496B-8791-78ED3309E7DD}"/>
              </a:ext>
            </a:extLst>
          </p:cNvPr>
          <p:cNvSpPr>
            <a:spLocks noGrp="1"/>
          </p:cNvSpPr>
          <p:nvPr>
            <p:ph idx="1"/>
          </p:nvPr>
        </p:nvSpPr>
        <p:spPr>
          <a:xfrm>
            <a:off x="4742822" y="2341265"/>
            <a:ext cx="6915778" cy="3436537"/>
          </a:xfrm>
        </p:spPr>
        <p:txBody>
          <a:bodyPr>
            <a:normAutofit lnSpcReduction="10000"/>
          </a:bodyPr>
          <a:lstStyle/>
          <a:p>
            <a:r>
              <a:rPr lang="es-419" dirty="0"/>
              <a:t>Aprenda sobre los carros: </a:t>
            </a:r>
            <a:r>
              <a:rPr lang="es-419" b="1" dirty="0"/>
              <a:t>ftc.gov/carros</a:t>
            </a:r>
          </a:p>
          <a:p>
            <a:r>
              <a:rPr lang="es-419" dirty="0"/>
              <a:t>Aprenda sobre las estafas: </a:t>
            </a:r>
            <a:r>
              <a:rPr lang="es-419" b="1" dirty="0"/>
              <a:t>consumidor.ftc.gov/estafas</a:t>
            </a:r>
          </a:p>
          <a:p>
            <a:r>
              <a:rPr lang="es-419" dirty="0"/>
              <a:t>Manténgase al día: </a:t>
            </a:r>
            <a:r>
              <a:rPr lang="es-419" b="1" dirty="0"/>
              <a:t>ftc.gov/alertasdeconsumidor</a:t>
            </a:r>
          </a:p>
          <a:p>
            <a:r>
              <a:rPr lang="es-419" dirty="0"/>
              <a:t>Obtenga publicaciones: </a:t>
            </a:r>
            <a:r>
              <a:rPr lang="es-419" b="1" dirty="0"/>
              <a:t>ftc.gov/ordenar</a:t>
            </a:r>
          </a:p>
          <a:p>
            <a:endParaRPr lang="es-419" b="1" dirty="0"/>
          </a:p>
        </p:txBody>
      </p:sp>
    </p:spTree>
    <p:extLst>
      <p:ext uri="{BB962C8B-B14F-4D97-AF65-F5344CB8AC3E}">
        <p14:creationId xmlns:p14="http://schemas.microsoft.com/office/powerpoint/2010/main" val="23576746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AR" dirty="0"/>
              <a:t>Preguntas</a:t>
            </a:r>
          </a:p>
        </p:txBody>
      </p:sp>
    </p:spTree>
    <p:extLst>
      <p:ext uri="{BB962C8B-B14F-4D97-AF65-F5344CB8AC3E}">
        <p14:creationId xmlns:p14="http://schemas.microsoft.com/office/powerpoint/2010/main" val="3866448829"/>
      </p:ext>
    </p:extLst>
  </p:cSld>
  <p:clrMapOvr>
    <a:masterClrMapping/>
  </p:clrMapOvr>
</p:sld>
</file>

<file path=ppt/theme/theme1.xml><?xml version="1.0" encoding="utf-8"?>
<a:theme xmlns:a="http://schemas.openxmlformats.org/drawingml/2006/main" name="1_Office Theme">
  <a:themeElements>
    <a:clrScheme name="FTC Brand Colors">
      <a:dk1>
        <a:srgbClr val="000000"/>
      </a:dk1>
      <a:lt1>
        <a:srgbClr val="FFFFFF"/>
      </a:lt1>
      <a:dk2>
        <a:srgbClr val="244873"/>
      </a:dk2>
      <a:lt2>
        <a:srgbClr val="DBDBDB"/>
      </a:lt2>
      <a:accent1>
        <a:srgbClr val="7ED3F3"/>
      </a:accent1>
      <a:accent2>
        <a:srgbClr val="636466"/>
      </a:accent2>
      <a:accent3>
        <a:srgbClr val="C04D00"/>
      </a:accent3>
      <a:accent4>
        <a:srgbClr val="F5A700"/>
      </a:accent4>
      <a:accent5>
        <a:srgbClr val="BC955C"/>
      </a:accent5>
      <a:accent6>
        <a:srgbClr val="78853C"/>
      </a:accent6>
      <a:hlink>
        <a:srgbClr val="00B0F0"/>
      </a:hlink>
      <a:folHlink>
        <a:srgbClr val="3D7CC9"/>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1267</TotalTime>
  <Words>1948</Words>
  <Application>Microsoft Office PowerPoint</Application>
  <PresentationFormat>Widescreen</PresentationFormat>
  <Paragraphs>114</Paragraphs>
  <Slides>10</Slides>
  <Notes>10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Courier New</vt:lpstr>
      <vt:lpstr>Symbol</vt:lpstr>
      <vt:lpstr>Times New Roman</vt:lpstr>
      <vt:lpstr>1_Office Theme</vt:lpstr>
      <vt:lpstr>Cómo comprar un carro de un concesionario</vt:lpstr>
      <vt:lpstr>¿Qué es la FTC y qué hace?</vt:lpstr>
      <vt:lpstr>Comprar un carro: Lo que debe saber</vt:lpstr>
      <vt:lpstr>Cómo detectar un anuncio engañoso</vt:lpstr>
      <vt:lpstr>Negociando la financiación y el precio</vt:lpstr>
      <vt:lpstr>Antes de firmar un contrato</vt:lpstr>
      <vt:lpstr>Reporte Fraude a la FTC</vt:lpstr>
      <vt:lpstr>Obtenga y comparta recursos GRATIS</vt:lpstr>
      <vt:lpstr>Preguntas</vt:lpstr>
      <vt:lpstr>Gracias</vt:lpstr>
    </vt:vector>
  </TitlesOfParts>
  <Company>Federal Trade Commission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Patterson, Marlena</dc:creator>
  <cp:lastModifiedBy>De las Heras, Gema</cp:lastModifiedBy>
  <cp:revision>155</cp:revision>
  <dcterms:created xsi:type="dcterms:W3CDTF">2021-09-29T15:24:33Z</dcterms:created>
  <dcterms:modified xsi:type="dcterms:W3CDTF">2022-12-16T22:35:31Z</dcterms:modified>
</cp:coreProperties>
</file>