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44" r:id="rId2"/>
    <p:sldId id="331" r:id="rId3"/>
    <p:sldId id="345" r:id="rId4"/>
    <p:sldId id="346" r:id="rId5"/>
    <p:sldId id="347" r:id="rId6"/>
    <p:sldId id="348" r:id="rId7"/>
    <p:sldId id="349" r:id="rId8"/>
    <p:sldId id="350" r:id="rId9"/>
    <p:sldId id="353" r:id="rId10"/>
    <p:sldId id="376" r:id="rId11"/>
    <p:sldId id="356" r:id="rId12"/>
    <p:sldId id="355" r:id="rId13"/>
    <p:sldId id="351" r:id="rId14"/>
    <p:sldId id="352" r:id="rId15"/>
    <p:sldId id="332" r:id="rId16"/>
    <p:sldId id="34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73584A-AE4D-1E13-994C-F124CACABD75}" name="Miller, Terri" initials="MT" userId="S::tmiller1@ftc.gov::3ea37604-316c-4ea6-83ce-12e0c778e9e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7789" autoAdjust="0"/>
  </p:normalViewPr>
  <p:slideViewPr>
    <p:cSldViewPr snapToGrid="0">
      <p:cViewPr varScale="1">
        <p:scale>
          <a:sx n="41" d="100"/>
          <a:sy n="41" d="100"/>
        </p:scale>
        <p:origin x="908" y="40"/>
      </p:cViewPr>
      <p:guideLst/>
    </p:cSldViewPr>
  </p:slideViewPr>
  <p:notesTextViewPr>
    <p:cViewPr>
      <p:scale>
        <a:sx n="1" d="1"/>
        <a:sy n="1" d="1"/>
      </p:scale>
      <p:origin x="0" y="-16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3C6EB0-475A-4F54-957A-CA599596522C}" type="datetimeFigureOut">
              <a:rPr lang="en-US" smtClean="0"/>
              <a:t>7/25/2023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5EE759-B0E2-4B83-8ED7-1BACAE750825}" type="slidenum">
              <a:rPr lang="en-US" smtClean="0"/>
              <a:t>‹#›</a:t>
            </a:fld>
            <a:endParaRPr lang="en-US"/>
          </a:p>
        </p:txBody>
      </p:sp>
    </p:spTree>
    <p:extLst>
      <p:ext uri="{BB962C8B-B14F-4D97-AF65-F5344CB8AC3E}">
        <p14:creationId xmlns:p14="http://schemas.microsoft.com/office/powerpoint/2010/main" val="1388888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Notas</a:t>
            </a: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Salude</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 la audiencia y </a:t>
            </a:r>
            <a:r>
              <a:rPr lang="en-US"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preséntese</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Hoy, </a:t>
            </a:r>
            <a:r>
              <a:rPr lang="en-US"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vamos</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 </a:t>
            </a:r>
            <a:r>
              <a:rPr lang="en-US"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hablar</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sobre</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cómo</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tomar</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control de </a:t>
            </a:r>
            <a:r>
              <a:rPr lang="en-US"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su</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informe</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crédito</a:t>
            </a:r>
            <a:r>
              <a:rPr lang="es-E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p>
          <a:p>
            <a:endParaRPr lang="en-US" b="1" dirty="0"/>
          </a:p>
          <a:p>
            <a:r>
              <a:rPr lang="en-US" b="1" dirty="0"/>
              <a:t>NOTA PARA LOS PRESENTADORES:</a:t>
            </a:r>
            <a:r>
              <a:rPr lang="en-US" dirty="0"/>
              <a:t> </a:t>
            </a:r>
          </a:p>
          <a:p>
            <a:pPr marL="171450" indent="-171450">
              <a:buFont typeface="Arial" panose="020B0604020202020204" pitchFamily="34" charset="0"/>
              <a:buChar char="•"/>
            </a:pPr>
            <a:r>
              <a:rPr lang="en-US" dirty="0" err="1"/>
              <a:t>Usted</a:t>
            </a:r>
            <a:r>
              <a:rPr lang="en-US" dirty="0"/>
              <a:t> no </a:t>
            </a:r>
            <a:r>
              <a:rPr lang="en-US" dirty="0" err="1"/>
              <a:t>tiene</a:t>
            </a:r>
            <a:r>
              <a:rPr lang="en-US" dirty="0"/>
              <a:t> que </a:t>
            </a:r>
            <a:r>
              <a:rPr lang="en-US" dirty="0" err="1"/>
              <a:t>cubrir</a:t>
            </a:r>
            <a:r>
              <a:rPr lang="en-US" dirty="0"/>
              <a:t> </a:t>
            </a:r>
            <a:r>
              <a:rPr lang="en-US" dirty="0" err="1"/>
              <a:t>todos</a:t>
            </a:r>
            <a:r>
              <a:rPr lang="en-US" dirty="0"/>
              <a:t> </a:t>
            </a:r>
            <a:r>
              <a:rPr lang="en-US" dirty="0" err="1"/>
              <a:t>los</a:t>
            </a:r>
            <a:r>
              <a:rPr lang="en-US" dirty="0"/>
              <a:t> </a:t>
            </a:r>
            <a:r>
              <a:rPr lang="en-US" dirty="0" err="1"/>
              <a:t>temas</a:t>
            </a:r>
            <a:r>
              <a:rPr lang="en-US" dirty="0"/>
              <a:t> </a:t>
            </a:r>
            <a:r>
              <a:rPr lang="en-US" dirty="0" err="1"/>
              <a:t>en</a:t>
            </a:r>
            <a:r>
              <a:rPr lang="en-US" dirty="0"/>
              <a:t> </a:t>
            </a:r>
            <a:r>
              <a:rPr lang="en-US" dirty="0" err="1"/>
              <a:t>esta</a:t>
            </a:r>
            <a:r>
              <a:rPr lang="en-US" dirty="0"/>
              <a:t> </a:t>
            </a:r>
            <a:r>
              <a:rPr lang="en-US" dirty="0" err="1"/>
              <a:t>presentación</a:t>
            </a:r>
            <a:r>
              <a:rPr lang="en-US" dirty="0"/>
              <a:t>. </a:t>
            </a:r>
          </a:p>
          <a:p>
            <a:pPr marL="171450" indent="-171450">
              <a:buFont typeface="Arial" panose="020B0604020202020204" pitchFamily="34" charset="0"/>
              <a:buChar char="•"/>
            </a:pPr>
            <a:r>
              <a:rPr lang="en-US" dirty="0" err="1"/>
              <a:t>Recomendamos</a:t>
            </a:r>
            <a:r>
              <a:rPr lang="en-US" dirty="0"/>
              <a:t> que </a:t>
            </a:r>
            <a:r>
              <a:rPr lang="en-US" dirty="0" err="1"/>
              <a:t>usted</a:t>
            </a:r>
            <a:r>
              <a:rPr lang="en-US" dirty="0"/>
              <a:t> use solo </a:t>
            </a:r>
            <a:r>
              <a:rPr lang="en-US" dirty="0" err="1"/>
              <a:t>los</a:t>
            </a:r>
            <a:r>
              <a:rPr lang="en-US" dirty="0"/>
              <a:t> </a:t>
            </a:r>
            <a:r>
              <a:rPr lang="en-US" dirty="0" err="1"/>
              <a:t>temas</a:t>
            </a:r>
            <a:r>
              <a:rPr lang="en-US" dirty="0"/>
              <a:t> que </a:t>
            </a:r>
            <a:r>
              <a:rPr lang="en-US" dirty="0" err="1"/>
              <a:t>quiere</a:t>
            </a:r>
            <a:r>
              <a:rPr lang="en-US" dirty="0"/>
              <a:t> </a:t>
            </a:r>
            <a:r>
              <a:rPr lang="en-US" dirty="0" err="1"/>
              <a:t>cubrir</a:t>
            </a:r>
            <a:r>
              <a:rPr lang="en-US" dirty="0"/>
              <a:t>, </a:t>
            </a:r>
            <a:r>
              <a:rPr lang="en-US" dirty="0" err="1"/>
              <a:t>considerando</a:t>
            </a:r>
            <a:r>
              <a:rPr lang="en-US" dirty="0"/>
              <a:t> la audiencia y </a:t>
            </a:r>
            <a:r>
              <a:rPr lang="en-US" dirty="0" err="1"/>
              <a:t>el</a:t>
            </a:r>
            <a:r>
              <a:rPr lang="en-US" dirty="0"/>
              <a:t> </a:t>
            </a:r>
            <a:r>
              <a:rPr lang="en-US" dirty="0" err="1"/>
              <a:t>tiempo</a:t>
            </a:r>
            <a:r>
              <a:rPr lang="en-US" dirty="0"/>
              <a:t> de la </a:t>
            </a:r>
            <a:r>
              <a:rPr lang="en-US" dirty="0" err="1"/>
              <a:t>presentación</a:t>
            </a:r>
            <a:r>
              <a:rPr lang="en-US" dirty="0"/>
              <a:t>. </a:t>
            </a:r>
          </a:p>
          <a:p>
            <a:pPr marL="171450" indent="-171450">
              <a:buFont typeface="Arial" panose="020B0604020202020204" pitchFamily="34" charset="0"/>
              <a:buChar char="•"/>
            </a:pPr>
            <a:r>
              <a:rPr lang="en-US" dirty="0"/>
              <a:t>Si </a:t>
            </a:r>
            <a:r>
              <a:rPr lang="en-US" dirty="0" err="1"/>
              <a:t>usted</a:t>
            </a:r>
            <a:r>
              <a:rPr lang="en-US" dirty="0"/>
              <a:t> </a:t>
            </a:r>
            <a:r>
              <a:rPr lang="en-US" dirty="0" err="1"/>
              <a:t>quiere</a:t>
            </a:r>
            <a:r>
              <a:rPr lang="en-US" dirty="0"/>
              <a:t> usar </a:t>
            </a:r>
            <a:r>
              <a:rPr lang="en-US" dirty="0" err="1"/>
              <a:t>todas</a:t>
            </a:r>
            <a:r>
              <a:rPr lang="en-US" dirty="0"/>
              <a:t> las </a:t>
            </a:r>
            <a:r>
              <a:rPr lang="en-US" dirty="0" err="1"/>
              <a:t>diapositivas</a:t>
            </a:r>
            <a:r>
              <a:rPr lang="en-US" dirty="0"/>
              <a:t>, </a:t>
            </a:r>
            <a:r>
              <a:rPr lang="en-US" dirty="0" err="1"/>
              <a:t>estimamos</a:t>
            </a:r>
            <a:r>
              <a:rPr lang="en-US" dirty="0"/>
              <a:t> que la </a:t>
            </a:r>
            <a:r>
              <a:rPr lang="en-US" dirty="0" err="1"/>
              <a:t>presentación</a:t>
            </a:r>
            <a:r>
              <a:rPr lang="en-US" dirty="0"/>
              <a:t> </a:t>
            </a:r>
            <a:r>
              <a:rPr lang="en-US" dirty="0" err="1"/>
              <a:t>completa</a:t>
            </a:r>
            <a:r>
              <a:rPr lang="en-US" dirty="0"/>
              <a:t> dura </a:t>
            </a:r>
            <a:r>
              <a:rPr lang="en-US" dirty="0" err="1"/>
              <a:t>aproximadamente</a:t>
            </a:r>
            <a:r>
              <a:rPr lang="en-US" dirty="0"/>
              <a:t> 15 </a:t>
            </a:r>
            <a:r>
              <a:rPr lang="en-US" dirty="0" err="1"/>
              <a:t>minutos</a:t>
            </a:r>
            <a:r>
              <a:rPr lang="en-US" dirty="0"/>
              <a:t>. </a:t>
            </a:r>
          </a:p>
          <a:p>
            <a:pPr marL="171450" indent="-171450">
              <a:buFont typeface="Arial" panose="020B0604020202020204" pitchFamily="34" charset="0"/>
              <a:buChar char="•"/>
            </a:pPr>
            <a:r>
              <a:rPr lang="en-US" dirty="0" err="1"/>
              <a:t>Tampoco</a:t>
            </a:r>
            <a:r>
              <a:rPr lang="en-US" dirty="0"/>
              <a:t> </a:t>
            </a:r>
            <a:r>
              <a:rPr lang="en-US" dirty="0" err="1"/>
              <a:t>tiene</a:t>
            </a:r>
            <a:r>
              <a:rPr lang="en-US" dirty="0"/>
              <a:t> que usar las </a:t>
            </a:r>
            <a:r>
              <a:rPr lang="en-US" dirty="0" err="1"/>
              <a:t>notas</a:t>
            </a:r>
            <a:r>
              <a:rPr lang="en-US" dirty="0"/>
              <a:t> </a:t>
            </a:r>
            <a:r>
              <a:rPr lang="en-US" dirty="0" err="1"/>
              <a:t>tal</a:t>
            </a:r>
            <a:r>
              <a:rPr lang="en-US" dirty="0"/>
              <a:t> y </a:t>
            </a:r>
            <a:r>
              <a:rPr lang="en-US" dirty="0" err="1"/>
              <a:t>como</a:t>
            </a:r>
            <a:r>
              <a:rPr lang="en-US" dirty="0"/>
              <a:t> </a:t>
            </a:r>
            <a:r>
              <a:rPr lang="en-US" dirty="0" err="1"/>
              <a:t>estan</a:t>
            </a:r>
            <a:r>
              <a:rPr lang="en-US" dirty="0"/>
              <a:t>. Las </a:t>
            </a:r>
            <a:r>
              <a:rPr lang="en-US" dirty="0" err="1"/>
              <a:t>ofrecemos</a:t>
            </a:r>
            <a:r>
              <a:rPr lang="en-US" dirty="0"/>
              <a:t> </a:t>
            </a:r>
            <a:r>
              <a:rPr lang="en-US" dirty="0" err="1"/>
              <a:t>como</a:t>
            </a:r>
            <a:r>
              <a:rPr lang="en-US" dirty="0"/>
              <a:t> </a:t>
            </a:r>
            <a:r>
              <a:rPr lang="en-US" dirty="0" err="1"/>
              <a:t>una</a:t>
            </a:r>
            <a:r>
              <a:rPr lang="en-US" dirty="0"/>
              <a:t> </a:t>
            </a:r>
            <a:r>
              <a:rPr lang="en-US" dirty="0" err="1"/>
              <a:t>guía</a:t>
            </a:r>
            <a:r>
              <a:rPr lang="en-US" dirty="0"/>
              <a:t>. </a:t>
            </a:r>
          </a:p>
          <a:p>
            <a:pPr marL="171450" indent="-171450">
              <a:buFont typeface="Arial" panose="020B0604020202020204" pitchFamily="34" charset="0"/>
              <a:buChar char="•"/>
            </a:pPr>
            <a:r>
              <a:rPr lang="en-US" dirty="0"/>
              <a:t>La </a:t>
            </a:r>
            <a:r>
              <a:rPr lang="en-US" dirty="0" err="1"/>
              <a:t>información</a:t>
            </a:r>
            <a:r>
              <a:rPr lang="en-US" dirty="0"/>
              <a:t> </a:t>
            </a:r>
            <a:r>
              <a:rPr lang="es-ES" dirty="0"/>
              <a:t>proviene de materiales existentes examinados previamente.</a:t>
            </a:r>
            <a:endParaRPr lang="en-US" dirty="0"/>
          </a:p>
        </p:txBody>
      </p:sp>
      <p:sp>
        <p:nvSpPr>
          <p:cNvPr id="4" name="Slide Number Placeholder 3"/>
          <p:cNvSpPr>
            <a:spLocks noGrp="1"/>
          </p:cNvSpPr>
          <p:nvPr>
            <p:ph type="sldNum" sz="quarter" idx="10"/>
          </p:nvPr>
        </p:nvSpPr>
        <p:spPr/>
        <p:txBody>
          <a:bodyPr/>
          <a:lstStyle/>
          <a:p>
            <a:fld id="{B53A5872-CA77-4F01-89D2-5B16C08A2D3A}" type="slidenum">
              <a:rPr lang="en-US" smtClean="0"/>
              <a:t>1</a:t>
            </a:fld>
            <a:endParaRPr lang="en-US" dirty="0"/>
          </a:p>
        </p:txBody>
      </p:sp>
    </p:spTree>
    <p:extLst>
      <p:ext uri="{BB962C8B-B14F-4D97-AF65-F5344CB8AC3E}">
        <p14:creationId xmlns:p14="http://schemas.microsoft.com/office/powerpoint/2010/main" val="3244795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Notas: </a:t>
            </a:r>
          </a:p>
          <a:p>
            <a:pPr marL="0" marR="0">
              <a:lnSpc>
                <a:spcPct val="107000"/>
              </a:lnSpc>
              <a:spcBef>
                <a:spcPts val="0"/>
              </a:spcBef>
              <a:spcAft>
                <a:spcPts val="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Hablemos un momento sobre información veraz pero negativa en su informe de crédito. La información negativa es información sobre cosas como pagos atrasados o perdidos, cuentas que se han enviado a agencias de cobro, embargos y bancarrotas. La información negativa más precisa permanecerá en su informe de crédito durante siete años. Las bancarrotas permanecerán en su informe de siete a 10 años, dependiendo del tipo de bancarrota. </a:t>
            </a:r>
            <a:br>
              <a:rPr lang="es-ES" sz="1200" dirty="0">
                <a:effectLst/>
                <a:latin typeface="Calibri" panose="020F0502020204030204" pitchFamily="34" charset="0"/>
                <a:ea typeface="Calibri" panose="020F0502020204030204" pitchFamily="34" charset="0"/>
                <a:cs typeface="Times New Roman" panose="02020603050405020304" pitchFamily="18" charset="0"/>
              </a:rPr>
            </a:b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Hay compañías que prometen que pueden "arreglar" su crédito. Se ven los anuncios por todas partes: en periódicos, en televisión y radio, en el correo, en línea y por correo electrónico. Incluso puede recibir llamadas que ofrecen servicios de reparación de crédito. Todos hacen afirmaciones como estas (en la diapositiva), prometiendo eliminar rápidamente las cuentas negativas precisas de su informe de crédito. </a:t>
            </a:r>
            <a:br>
              <a:rPr lang="es-ES" sz="1200" dirty="0">
                <a:effectLst/>
                <a:latin typeface="Calibri" panose="020F0502020204030204" pitchFamily="34" charset="0"/>
                <a:ea typeface="Calibri" panose="020F0502020204030204" pitchFamily="34" charset="0"/>
                <a:cs typeface="Times New Roman" panose="02020603050405020304" pitchFamily="18" charset="0"/>
              </a:rPr>
            </a:b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Hágase un favor y ahorre algo de dinero también. Estas afirmaciones son signos de una estafa. Simplemente no las crea. Las compañías que prometen reparar su crédito no pueden eliminar la información negativa veraz. Toma tiempo para que no aparezcan. Si una compañía le dice que se deshará de cualquier información negativa en su informe, incluso si la información es precisa y oportuna, esa compañía es una estafa. No haga trato con ellos.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US" sz="1200" dirty="0">
                <a:effectLst/>
                <a:highlight>
                  <a:srgbClr val="006400"/>
                </a:highligh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a:p>
            <a:endParaRPr lang="es-E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3A5872-CA77-4F01-89D2-5B16C08A2D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4263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Notas: </a:t>
            </a:r>
          </a:p>
          <a:p>
            <a:pPr marL="0" marR="0">
              <a:lnSpc>
                <a:spcPct val="107000"/>
              </a:lnSpc>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Si está considerando contratar a una compañía de reparación de crédito, busque las banderas rojas de una estafa. No haga negocios con una empresa que: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s-ES" sz="1800" dirty="0">
                <a:effectLst/>
                <a:latin typeface="Calibri" panose="020F0502020204030204" pitchFamily="34" charset="0"/>
                <a:ea typeface="Calibri" panose="020F0502020204030204" pitchFamily="34" charset="0"/>
                <a:cs typeface="Times New Roman" panose="02020603050405020304" pitchFamily="18" charset="0"/>
              </a:rPr>
              <a:t>Insiste en que pague antes de que lo ayude. Eso es ilegal.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s-ES" sz="1800" dirty="0">
                <a:effectLst/>
                <a:latin typeface="Calibri" panose="020F0502020204030204" pitchFamily="34" charset="0"/>
                <a:ea typeface="Calibri" panose="020F0502020204030204" pitchFamily="34" charset="0"/>
                <a:cs typeface="Times New Roman" panose="02020603050405020304" pitchFamily="18" charset="0"/>
              </a:rPr>
              <a:t>Le dice que no se comunique directamente con las compa</a:t>
            </a:r>
            <a:r>
              <a:rPr lang="es-ES" sz="1800" dirty="0">
                <a:effectLst/>
                <a:latin typeface="Calibri" panose="020F0502020204030204" pitchFamily="34" charset="0"/>
                <a:ea typeface="Calibri" panose="020F0502020204030204" pitchFamily="34" charset="0"/>
                <a:cs typeface="Calibri" panose="020F0502020204030204" pitchFamily="34" charset="0"/>
              </a:rPr>
              <a:t>ñí</a:t>
            </a:r>
            <a:r>
              <a:rPr lang="es-ES" sz="1800" dirty="0">
                <a:effectLst/>
                <a:latin typeface="Calibri" panose="020F0502020204030204" pitchFamily="34" charset="0"/>
                <a:ea typeface="Calibri" panose="020F0502020204030204" pitchFamily="34" charset="0"/>
                <a:cs typeface="Times New Roman" panose="02020603050405020304" pitchFamily="18" charset="0"/>
              </a:rPr>
              <a:t>as de informes crediticios.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s-ES" sz="1800" dirty="0">
                <a:effectLst/>
                <a:latin typeface="Calibri" panose="020F0502020204030204" pitchFamily="34" charset="0"/>
                <a:ea typeface="Calibri" panose="020F0502020204030204" pitchFamily="34" charset="0"/>
                <a:cs typeface="Times New Roman" panose="02020603050405020304" pitchFamily="18" charset="0"/>
              </a:rPr>
              <a:t>Disputa la información en su informe de crédito que usted cree que es verdadera, 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s-ES" sz="1800" dirty="0">
                <a:effectLst/>
                <a:latin typeface="Calibri" panose="020F0502020204030204" pitchFamily="34" charset="0"/>
                <a:ea typeface="Calibri" panose="020F0502020204030204" pitchFamily="34" charset="0"/>
                <a:cs typeface="Times New Roman" panose="02020603050405020304" pitchFamily="18" charset="0"/>
              </a:rPr>
              <a:t>Le dice que mienta en sus solicitudes de crédito o préstamos.</a:t>
            </a:r>
            <a:br>
              <a:rPr lang="es-E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Todos esos son signos de una estafa. Y recuerde: cualquier cosa que una compañía de reparación de crédito pueda hacer por usted legalmente para disputar la información en su informe de crédito que sea incorrecta o incompleta, usted puede hacerlo por sí mismo a bajo costo o sin costo alguno.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US" sz="1800" dirty="0">
                <a:effectLst/>
                <a:highlight>
                  <a:srgbClr val="006400"/>
                </a:highligh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a:p>
            <a:endParaRPr lang="es-ES" dirty="0"/>
          </a:p>
          <a:p>
            <a:endParaRPr lang="en-US" dirty="0"/>
          </a:p>
        </p:txBody>
      </p:sp>
      <p:sp>
        <p:nvSpPr>
          <p:cNvPr id="4" name="Slide Number Placeholder 3"/>
          <p:cNvSpPr>
            <a:spLocks noGrp="1"/>
          </p:cNvSpPr>
          <p:nvPr>
            <p:ph type="sldNum" sz="quarter" idx="5"/>
          </p:nvPr>
        </p:nvSpPr>
        <p:spPr/>
        <p:txBody>
          <a:bodyPr/>
          <a:lstStyle/>
          <a:p>
            <a:fld id="{B65EE759-B0E2-4B83-8ED7-1BACAE750825}" type="slidenum">
              <a:rPr lang="en-US" smtClean="0"/>
              <a:t>11</a:t>
            </a:fld>
            <a:endParaRPr lang="en-US"/>
          </a:p>
        </p:txBody>
      </p:sp>
    </p:spTree>
    <p:extLst>
      <p:ext uri="{BB962C8B-B14F-4D97-AF65-F5344CB8AC3E}">
        <p14:creationId xmlns:p14="http://schemas.microsoft.com/office/powerpoint/2010/main" val="1053586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Notas: </a:t>
            </a:r>
          </a:p>
          <a:p>
            <a:pPr marL="0" marR="0">
              <a:lnSpc>
                <a:spcPct val="107000"/>
              </a:lnSpc>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Si desea mejorar su crédito, esto toma tiempo, pero puede hacerlo. Su primer paso es borrar la información inexacta de su informe de crédito, y eso es en lo que nos hemos estado enfocando. Estos pasos también ayudarán.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Pague sus facturas antes de la fecha de vencimiento. Desea evitar los pagos atrasados porque tienen un gran impacto en su crédito. </a:t>
            </a:r>
          </a:p>
          <a:p>
            <a:pPr marL="285750" marR="0" indent="-285750">
              <a:lnSpc>
                <a:spcPct val="107000"/>
              </a:lnSpc>
              <a:spcBef>
                <a:spcPts val="0"/>
              </a:spcBef>
              <a:spcAft>
                <a:spcPts val="0"/>
              </a:spcAft>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Pague su deuda, especialmente la deuda de la tarjeta de crédito, lo más rápido que pueda. </a:t>
            </a:r>
          </a:p>
          <a:p>
            <a:pPr marL="285750" marR="0" indent="-285750">
              <a:lnSpc>
                <a:spcPct val="107000"/>
              </a:lnSpc>
              <a:spcBef>
                <a:spcPts val="0"/>
              </a:spcBef>
              <a:spcAft>
                <a:spcPts val="0"/>
              </a:spcAft>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Evite asumir nuevas deudas si es posible. </a:t>
            </a:r>
          </a:p>
          <a:p>
            <a:pPr marL="285750" marR="0" indent="-285750">
              <a:lnSpc>
                <a:spcPct val="107000"/>
              </a:lnSpc>
              <a:spcBef>
                <a:spcPts val="0"/>
              </a:spcBef>
              <a:spcAft>
                <a:spcPts val="0"/>
              </a:spcAft>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Si está endeudado y necesita ayuda, busque una organización de asesoría de crédito de buena reputación. A menudo puede encontrar programas de asesoramiento crediticio sin fines de lucro ofrecidos a través de cooperativas de ahorro y crédito, universidades, gerentes financieros personales militares y sucursales del Servicio de Extensión Cooperativa del USDA. A diferencia de los estafadores de reparación de crédito, un buen asesor de crédito discutirá toda su situación financiera con usted y lo ayudará a crear un plan. No prometerán solucionar todos sus problemas ni le pedirán que pague mucho dinero antes de hacer nada.</a:t>
            </a:r>
          </a:p>
          <a:p>
            <a:pPr marL="285750" marR="0" indent="-285750">
              <a:lnSpc>
                <a:spcPct val="107000"/>
              </a:lnSpc>
              <a:spcBef>
                <a:spcPts val="0"/>
              </a:spcBef>
              <a:spcAft>
                <a:spcPts val="0"/>
              </a:spcAft>
              <a:buFont typeface="Arial" panose="020B0604020202020204" pitchFamily="34" charset="0"/>
              <a:buChar char="•"/>
            </a:pPr>
            <a:r>
              <a:rPr lang="es-ES" sz="1800">
                <a:effectLst/>
                <a:latin typeface="Calibri" panose="020F0502020204030204" pitchFamily="34" charset="0"/>
                <a:ea typeface="Calibri" panose="020F0502020204030204" pitchFamily="34" charset="0"/>
                <a:cs typeface="Times New Roman" panose="02020603050405020304" pitchFamily="18" charset="0"/>
              </a:rPr>
              <a:t>Arreglar su crédito requiere paciencia, pero puede estar seguro de saber que cuanto antes comience a trabajar para mejorar su crédito, antes verá resultados.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65EE759-B0E2-4B83-8ED7-1BACAE750825}" type="slidenum">
              <a:rPr lang="en-US" smtClean="0"/>
              <a:t>12</a:t>
            </a:fld>
            <a:endParaRPr lang="en-US"/>
          </a:p>
        </p:txBody>
      </p:sp>
    </p:spTree>
    <p:extLst>
      <p:ext uri="{BB962C8B-B14F-4D97-AF65-F5344CB8AC3E}">
        <p14:creationId xmlns:p14="http://schemas.microsoft.com/office/powerpoint/2010/main" val="2528293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Notas</a:t>
            </a: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lang="es-ES" sz="1800" dirty="0">
                <a:effectLst/>
                <a:latin typeface="Calibri" panose="020F0502020204030204" pitchFamily="34" charset="0"/>
                <a:ea typeface="Calibri" panose="020F0502020204030204" pitchFamily="34" charset="0"/>
                <a:cs typeface="Times New Roman" panose="02020603050405020304" pitchFamily="18" charset="0"/>
              </a:rPr>
              <a:t>Si tiene un problema con una compañía de reparación de crédito, o si detecta una estafa, repórtelo a la FTC a la ReportFraud.ftc.gov o ReporteFraude.ftc.gov para informar en espa</a:t>
            </a:r>
            <a:r>
              <a:rPr lang="es-ES" sz="1800" dirty="0">
                <a:effectLst/>
                <a:latin typeface="Calibri" panose="020F0502020204030204" pitchFamily="34" charset="0"/>
                <a:ea typeface="Calibri" panose="020F0502020204030204" pitchFamily="34" charset="0"/>
                <a:cs typeface="Calibri" panose="020F0502020204030204" pitchFamily="34" charset="0"/>
              </a:rPr>
              <a:t>ñ</a:t>
            </a:r>
            <a:r>
              <a:rPr lang="es-ES" sz="1800" dirty="0">
                <a:effectLst/>
                <a:latin typeface="Calibri" panose="020F0502020204030204" pitchFamily="34" charset="0"/>
                <a:ea typeface="Calibri" panose="020F0502020204030204" pitchFamily="34" charset="0"/>
                <a:cs typeface="Times New Roman" panose="02020603050405020304" pitchFamily="18" charset="0"/>
              </a:rPr>
              <a:t>ol.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s-ES" dirty="0"/>
          </a:p>
          <a:p>
            <a:pPr marL="0" marR="0" lvl="0" indent="0" algn="l" defTabSz="914400" rtl="0" eaLnBrk="1" fontAlgn="auto" latinLnBrk="0" hangingPunct="1">
              <a:lnSpc>
                <a:spcPct val="107000"/>
              </a:lnSpc>
              <a:spcBef>
                <a:spcPts val="0"/>
              </a:spcBef>
              <a:spcAft>
                <a:spcPts val="800"/>
              </a:spcAft>
              <a:buClrTx/>
              <a:buSzTx/>
              <a:buFontTx/>
              <a:buNone/>
              <a:tabLst/>
              <a:defRPr/>
            </a:pPr>
            <a:r>
              <a:rPr lang="es-ES" dirty="0"/>
              <a:t>Así es como se ve el sitio cuando reporta una estafa.</a:t>
            </a:r>
          </a:p>
          <a:p>
            <a:endParaRPr lang="es-ES" dirty="0"/>
          </a:p>
          <a:p>
            <a:r>
              <a:rPr lang="es-ES" dirty="0"/>
              <a:t>La FTC usa los reportes de consumidores para investigar e iniciar casos legales contra personas y compañías que violan la ley. Además, los reportes ayudan a la FTC a saber sobre qué estafas alertar a las personas, para que puedan protegerse a sí mismas, a sus amigos y familiares.</a:t>
            </a:r>
          </a:p>
          <a:p>
            <a:endParaRPr lang="es-ES" dirty="0"/>
          </a:p>
          <a:p>
            <a:r>
              <a:rPr lang="es-ES" dirty="0"/>
              <a:t>Tan solo siguiendo unos cuantos pasos en </a:t>
            </a:r>
            <a:r>
              <a:rPr lang="es-ES" b="1" dirty="0"/>
              <a:t>ReporteFraude.ftc.gov</a:t>
            </a:r>
            <a:r>
              <a:rPr lang="es-ES" dirty="0"/>
              <a:t>, su reporte está disponible instantáneamente a más de 3000 oficiales en todo el país encargados de hacer cumplir la ley. Y, una vez que le diga a la FTC lo que sucedió, recibirá consejos sobre qué hacer para recuperarse y cómo protegerse contra el fraude en el futuro.</a:t>
            </a:r>
            <a:endParaRPr lang="en-US" dirty="0"/>
          </a:p>
          <a:p>
            <a:pPr marL="0" marR="0" lvl="0" indent="0" algn="l" defTabSz="914400" rtl="0" eaLnBrk="1" fontAlgn="auto" latinLnBrk="0" hangingPunct="1">
              <a:lnSpc>
                <a:spcPct val="107000"/>
              </a:lnSpc>
              <a:spcBef>
                <a:spcPts val="0"/>
              </a:spcBef>
              <a:spcAft>
                <a:spcPts val="800"/>
              </a:spcAft>
              <a:buClrTx/>
              <a:buSzTx/>
              <a:buFontTx/>
              <a:buNone/>
              <a:tabLst/>
              <a:defRPr/>
            </a:pPr>
            <a:endParaRPr lang="es-ES" dirty="0"/>
          </a:p>
          <a:p>
            <a:pPr marL="0" marR="0">
              <a:lnSpc>
                <a:spcPct val="107000"/>
              </a:lnSpc>
              <a:spcBef>
                <a:spcPts val="0"/>
              </a:spcBef>
              <a:spcAft>
                <a:spcPts val="800"/>
              </a:spcAft>
            </a:pPr>
            <a:endParaRPr lang="en-US"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53A5872-CA77-4F01-89D2-5B16C08A2D3A}" type="slidenum">
              <a:rPr lang="en-US" smtClean="0"/>
              <a:t>13</a:t>
            </a:fld>
            <a:endParaRPr lang="en-US" dirty="0"/>
          </a:p>
        </p:txBody>
      </p:sp>
    </p:spTree>
    <p:extLst>
      <p:ext uri="{BB962C8B-B14F-4D97-AF65-F5344CB8AC3E}">
        <p14:creationId xmlns:p14="http://schemas.microsoft.com/office/powerpoint/2010/main" val="72163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Notas</a:t>
            </a: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r>
              <a:rPr lang="es-E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Como mencioné antes, la relación con miembros y organizaciones de la comunidad son una manera importante de correr la voz y de escuchar lo que está sucediendo en diferentes comunidades. Ahora ustedes son parte de esa red y esperamos que compartan lo que aprendieron con las personas que conocen.</a:t>
            </a:r>
          </a:p>
          <a:p>
            <a:pPr marL="0" marR="0">
              <a:lnSpc>
                <a:spcPct val="107000"/>
              </a:lnSpc>
              <a:spcBef>
                <a:spcPts val="0"/>
              </a:spcBef>
              <a:spcAft>
                <a:spcPts val="0"/>
              </a:spcAft>
            </a:pPr>
            <a:endParaRPr lang="es-E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Aquí hay algunos lugares donde obtener más información sobre compras y otros temas de protección al consumidor, así como una manera importante de mantenerse al tanto. </a:t>
            </a:r>
          </a:p>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4000" b="1" dirty="0"/>
              <a:t>consumidor.ftc.gov </a:t>
            </a:r>
            <a:r>
              <a:rPr lang="es-E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tiene artículos, videos y gráficos sobre una amplia gama de temas de protección al consumidor.</a:t>
            </a:r>
            <a:endParaRPr lang="en-US" sz="1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4000" b="1" dirty="0"/>
              <a:t>ftc.gov/</a:t>
            </a:r>
            <a:r>
              <a:rPr lang="en-US" sz="4000" b="1" dirty="0" err="1"/>
              <a:t>alertasdeconsumidor</a:t>
            </a:r>
            <a:r>
              <a:rPr lang="en-US" sz="4000" b="1" dirty="0"/>
              <a:t> </a:t>
            </a:r>
            <a:r>
              <a:rPr lang="es-E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es la mejor manera de mantenerse al día con lo último de la FTC, así como con los principales fraudes y estafas que estamos viendo. ¡Regístrese, reciba alertas y manténgase en contacto!</a:t>
            </a: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4000" b="1" dirty="0"/>
              <a:t>ftc.gov/</a:t>
            </a:r>
            <a:r>
              <a:rPr lang="en-US" sz="4000" b="1" dirty="0" err="1"/>
              <a:t>ordenar</a:t>
            </a:r>
            <a:r>
              <a:rPr lang="en-US" sz="4000" b="1" dirty="0"/>
              <a:t> </a:t>
            </a:r>
            <a:r>
              <a:rPr lang="es-E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es donde ordenar materiales impresos, gratis, en inglés y español. Y se los enviaremos gratis si hace un pedido temprano y con frecuencia.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Bien sean materiales de la FTC en línea o impresos, esperamos que los comparta con amigos y familiares en sus comunidades. Muchas gracias por su tiempo y atención.</a:t>
            </a:r>
          </a:p>
          <a:p>
            <a:pPr marL="0" marR="0">
              <a:lnSpc>
                <a:spcPct val="107000"/>
              </a:lnSpc>
              <a:spcBef>
                <a:spcPts val="0"/>
              </a:spcBef>
              <a:spcAft>
                <a:spcPts val="0"/>
              </a:spcAft>
            </a:pPr>
            <a:endPar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53A5872-CA77-4F01-89D2-5B16C08A2D3A}" type="slidenum">
              <a:rPr lang="en-US" smtClean="0"/>
              <a:t>14</a:t>
            </a:fld>
            <a:endParaRPr lang="en-US" dirty="0"/>
          </a:p>
        </p:txBody>
      </p:sp>
    </p:spTree>
    <p:extLst>
      <p:ext uri="{BB962C8B-B14F-4D97-AF65-F5344CB8AC3E}">
        <p14:creationId xmlns:p14="http://schemas.microsoft.com/office/powerpoint/2010/main" val="3023214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Notas</a:t>
            </a:r>
            <a:r>
              <a:rPr lang="en-US"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s-US" sz="1200" dirty="0"/>
              <a:t>¿Tienen alguna pregunta? </a:t>
            </a:r>
            <a:endParaRPr lang="en-US" sz="1200" baseline="0" dirty="0"/>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3A5872-CA77-4F01-89D2-5B16C08A2D3A}" type="slidenum">
              <a:rPr lang="en-US" smtClean="0"/>
              <a:t>15</a:t>
            </a:fld>
            <a:endParaRPr lang="en-US" dirty="0"/>
          </a:p>
        </p:txBody>
      </p:sp>
    </p:spTree>
    <p:extLst>
      <p:ext uri="{BB962C8B-B14F-4D97-AF65-F5344CB8AC3E}">
        <p14:creationId xmlns:p14="http://schemas.microsoft.com/office/powerpoint/2010/main" val="1622556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Notas</a:t>
            </a:r>
            <a:r>
              <a:rPr lang="en-US"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rtl="0"/>
            <a:r>
              <a:rPr lang="es-US" sz="1200" dirty="0"/>
              <a:t>Gracias por el tiempo que han dedicado hoy para hablar conmigo.</a:t>
            </a:r>
            <a:endParaRPr lang="en-US" sz="1200" dirty="0"/>
          </a:p>
        </p:txBody>
      </p:sp>
      <p:sp>
        <p:nvSpPr>
          <p:cNvPr id="4" name="Slide Number Placeholder 3"/>
          <p:cNvSpPr>
            <a:spLocks noGrp="1"/>
          </p:cNvSpPr>
          <p:nvPr>
            <p:ph type="sldNum" sz="quarter" idx="10"/>
          </p:nvPr>
        </p:nvSpPr>
        <p:spPr/>
        <p:txBody>
          <a:bodyPr/>
          <a:lstStyle/>
          <a:p>
            <a:fld id="{B53A5872-CA77-4F01-89D2-5B16C08A2D3A}" type="slidenum">
              <a:rPr lang="en-US" smtClean="0"/>
              <a:t>16</a:t>
            </a:fld>
            <a:endParaRPr lang="en-US" dirty="0"/>
          </a:p>
        </p:txBody>
      </p:sp>
    </p:spTree>
    <p:extLst>
      <p:ext uri="{BB962C8B-B14F-4D97-AF65-F5344CB8AC3E}">
        <p14:creationId xmlns:p14="http://schemas.microsoft.com/office/powerpoint/2010/main" val="218757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1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Notas</a:t>
            </a:r>
            <a:r>
              <a:rPr lang="en-US" sz="11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r>
              <a:rPr lang="en-US"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s-ES"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Primero, déjeme contarle un poco sobre la Comisión Federal de Comercio (FTC, por sus siglas en inglés.) Como la agencia de protección al consumidor de la nación, la FTC trabaja para detener el fraude, el engaño, y las prácticas comerciales deshonestas. Esto lo hace de varias maneras. </a:t>
            </a:r>
          </a:p>
          <a:p>
            <a:pPr marL="342900" marR="0" lvl="0" indent="-342900">
              <a:lnSpc>
                <a:spcPct val="107000"/>
              </a:lnSpc>
              <a:spcBef>
                <a:spcPts val="0"/>
              </a:spcBef>
              <a:spcAft>
                <a:spcPts val="0"/>
              </a:spcAft>
              <a:buFont typeface="Symbol" panose="05050102010706020507" pitchFamily="18" charset="2"/>
              <a:buChar char=""/>
            </a:pPr>
            <a:r>
              <a:rPr lang="es-ES"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La FTC realiza investigaciones, demanda a las empresas y personas que infringen la ley, y trata de devolver el dinero a las personas cuando es posible.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s-ES"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Muchos de esos casos se basan en los reportes que recibe la FTC de personas como usted, que hablan sobre las estafas y las prácticas deshonestas que ven, incluso cuando no pierden dinero.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s-ES"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La FTC educa e informa a las personas sobre sus derechos y a las empresas sobre sus responsabilidades. </a:t>
            </a: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s-ES"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 través de publicaciones, en línea y en persona (o virtualmente), la FTC comparte información sobre cómo detectar y evitar estafas, cómo denunciarlas y cómo hablar sobre una estafa con otras personas para ayudar a protegerse no solo a usted, si no también a gente que conoce. </a:t>
            </a:r>
          </a:p>
          <a:p>
            <a:pPr marL="342900" marR="0" lvl="0" indent="-342900">
              <a:lnSpc>
                <a:spcPct val="107000"/>
              </a:lnSpc>
              <a:spcBef>
                <a:spcPts val="0"/>
              </a:spcBef>
              <a:spcAft>
                <a:spcPts val="0"/>
              </a:spcAft>
              <a:buFont typeface="Symbol" panose="05050102010706020507" pitchFamily="18" charset="2"/>
              <a:buChar char=""/>
            </a:pPr>
            <a:r>
              <a:rPr lang="es-ES"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Finalmente, la FTC no puede hacerlo sola, por eso trabaja con una variedad de grupos como bibliotecas, defensores de la comunidad y agencias estatales y federales, para intentar amplificar el mensaje y llegar a una audiencia más amplia. </a:t>
            </a:r>
          </a:p>
          <a:p>
            <a:pPr marL="0" marR="0">
              <a:lnSpc>
                <a:spcPct val="107000"/>
              </a:lnSpc>
              <a:spcBef>
                <a:spcPts val="0"/>
              </a:spcBef>
              <a:spcAft>
                <a:spcPts val="0"/>
              </a:spcAft>
            </a:pPr>
            <a:endParaRPr lang="es-ES"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53A5872-CA77-4F01-89D2-5B16C08A2D3A}" type="slidenum">
              <a:rPr lang="en-US" smtClean="0"/>
              <a:t>2</a:t>
            </a:fld>
            <a:endParaRPr lang="en-US" dirty="0"/>
          </a:p>
        </p:txBody>
      </p:sp>
    </p:spTree>
    <p:extLst>
      <p:ext uri="{BB962C8B-B14F-4D97-AF65-F5344CB8AC3E}">
        <p14:creationId xmlns:p14="http://schemas.microsoft.com/office/powerpoint/2010/main" val="3142434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Notas:</a:t>
            </a:r>
          </a:p>
          <a:p>
            <a:pPr marL="0" marR="0">
              <a:lnSpc>
                <a:spcPct val="107000"/>
              </a:lnSpc>
              <a:spcBef>
                <a:spcPts val="0"/>
              </a:spcBef>
              <a:spcAft>
                <a:spcPts val="800"/>
              </a:spcAft>
            </a:pPr>
            <a:r>
              <a:rPr lang="es-US" sz="1800" dirty="0">
                <a:effectLst/>
                <a:latin typeface="Calibri" panose="020F0502020204030204" pitchFamily="34" charset="0"/>
                <a:ea typeface="Calibri" panose="020F0502020204030204" pitchFamily="34" charset="0"/>
                <a:cs typeface="Times New Roman" panose="02020603050405020304" pitchFamily="18" charset="0"/>
              </a:rPr>
              <a:t>Hoy, estamos hablando sobre su informe de crédito y por qu</a:t>
            </a:r>
            <a:r>
              <a:rPr lang="es-US" sz="1800" dirty="0">
                <a:effectLst/>
                <a:latin typeface="Calibri" panose="020F0502020204030204" pitchFamily="34" charset="0"/>
                <a:ea typeface="Calibri" panose="020F0502020204030204" pitchFamily="34" charset="0"/>
                <a:cs typeface="Calibri" panose="020F0502020204030204" pitchFamily="34" charset="0"/>
              </a:rPr>
              <a:t>é</a:t>
            </a:r>
            <a:r>
              <a:rPr lang="es-US" sz="1800" dirty="0">
                <a:effectLst/>
                <a:latin typeface="Calibri" panose="020F0502020204030204" pitchFamily="34" charset="0"/>
                <a:ea typeface="Calibri" panose="020F0502020204030204" pitchFamily="34" charset="0"/>
                <a:cs typeface="Times New Roman" panose="02020603050405020304" pitchFamily="18" charset="0"/>
              </a:rPr>
              <a:t> es importante. Hablaremos sobre c</a:t>
            </a:r>
            <a:r>
              <a:rPr lang="es-US" sz="1800" dirty="0">
                <a:effectLst/>
                <a:latin typeface="Calibri" panose="020F0502020204030204" pitchFamily="34" charset="0"/>
                <a:ea typeface="Calibri" panose="020F0502020204030204" pitchFamily="34" charset="0"/>
                <a:cs typeface="Calibri" panose="020F0502020204030204" pitchFamily="34" charset="0"/>
              </a:rPr>
              <a:t>ó</a:t>
            </a:r>
            <a:r>
              <a:rPr lang="es-US" sz="1800" dirty="0">
                <a:effectLst/>
                <a:latin typeface="Calibri" panose="020F0502020204030204" pitchFamily="34" charset="0"/>
                <a:ea typeface="Calibri" panose="020F0502020204030204" pitchFamily="34" charset="0"/>
                <a:cs typeface="Times New Roman" panose="02020603050405020304" pitchFamily="18" charset="0"/>
              </a:rPr>
              <a:t>mo obtener su reporte gratuito, c</a:t>
            </a:r>
            <a:r>
              <a:rPr lang="es-US" sz="1800" dirty="0">
                <a:effectLst/>
                <a:latin typeface="Calibri" panose="020F0502020204030204" pitchFamily="34" charset="0"/>
                <a:ea typeface="Calibri" panose="020F0502020204030204" pitchFamily="34" charset="0"/>
                <a:cs typeface="Calibri" panose="020F0502020204030204" pitchFamily="34" charset="0"/>
              </a:rPr>
              <a:t>ó</a:t>
            </a:r>
            <a:r>
              <a:rPr lang="es-US" sz="1800" dirty="0">
                <a:effectLst/>
                <a:latin typeface="Calibri" panose="020F0502020204030204" pitchFamily="34" charset="0"/>
                <a:ea typeface="Calibri" panose="020F0502020204030204" pitchFamily="34" charset="0"/>
                <a:cs typeface="Times New Roman" panose="02020603050405020304" pitchFamily="18" charset="0"/>
              </a:rPr>
              <a:t>mo revisarlo, y c</a:t>
            </a:r>
            <a:r>
              <a:rPr lang="es-US" sz="1800" dirty="0">
                <a:effectLst/>
                <a:latin typeface="Calibri" panose="020F0502020204030204" pitchFamily="34" charset="0"/>
                <a:ea typeface="Calibri" panose="020F0502020204030204" pitchFamily="34" charset="0"/>
                <a:cs typeface="Calibri" panose="020F0502020204030204" pitchFamily="34" charset="0"/>
              </a:rPr>
              <a:t>ó</a:t>
            </a:r>
            <a:r>
              <a:rPr lang="es-US" sz="1800" dirty="0">
                <a:effectLst/>
                <a:latin typeface="Calibri" panose="020F0502020204030204" pitchFamily="34" charset="0"/>
                <a:ea typeface="Calibri" panose="020F0502020204030204" pitchFamily="34" charset="0"/>
                <a:cs typeface="Times New Roman" panose="02020603050405020304" pitchFamily="18" charset="0"/>
              </a:rPr>
              <a:t>mo corregir errores que encuentra. Hablaremos sobre la diferencia entre un informe de crédito y un puntaje de crédito. También hablaremos sobre los estafadores, incluidos los que prometen que pueden aumentar rápidamente su puntaje de crédito, pero s</a:t>
            </a:r>
            <a:r>
              <a:rPr lang="es-US" sz="1800" dirty="0">
                <a:effectLst/>
                <a:latin typeface="Calibri" panose="020F0502020204030204" pitchFamily="34" charset="0"/>
                <a:ea typeface="Calibri" panose="020F0502020204030204" pitchFamily="34" charset="0"/>
                <a:cs typeface="Calibri" panose="020F0502020204030204" pitchFamily="34" charset="0"/>
              </a:rPr>
              <a:t>ó</a:t>
            </a:r>
            <a:r>
              <a:rPr lang="es-US" sz="1800" dirty="0">
                <a:effectLst/>
                <a:latin typeface="Calibri" panose="020F0502020204030204" pitchFamily="34" charset="0"/>
                <a:ea typeface="Calibri" panose="020F0502020204030204" pitchFamily="34" charset="0"/>
                <a:cs typeface="Times New Roman" panose="02020603050405020304" pitchFamily="18" charset="0"/>
              </a:rPr>
              <a:t>lo toman su dinero. Terminaremos con formas de tomar el control de su crédito. Me gustaría dejar tiempo para sus preguntas también, así que vamos a comenzar.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es-E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65EE759-B0E2-4B83-8ED7-1BACAE750825}" type="slidenum">
              <a:rPr lang="en-US" smtClean="0"/>
              <a:t>3</a:t>
            </a:fld>
            <a:endParaRPr lang="en-US"/>
          </a:p>
        </p:txBody>
      </p:sp>
    </p:spTree>
    <p:extLst>
      <p:ext uri="{BB962C8B-B14F-4D97-AF65-F5344CB8AC3E}">
        <p14:creationId xmlns:p14="http://schemas.microsoft.com/office/powerpoint/2010/main" val="2377572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Notas:</a:t>
            </a:r>
          </a:p>
          <a:p>
            <a:pPr marL="0" marR="0">
              <a:lnSpc>
                <a:spcPct val="107000"/>
              </a:lnSpc>
              <a:spcBef>
                <a:spcPts val="0"/>
              </a:spcBef>
              <a:spcAft>
                <a:spcPts val="800"/>
              </a:spcAft>
            </a:pPr>
            <a:r>
              <a:rPr lang="es-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Cuando las personas hablan sobre su crédito, por lo general se refieren a su historial de crédito. Su historial de crédito describe como usted usa el dinero: por ejemplo como cuantas tarjetas de crédito y préstamos tiene, y si paga sus facturas a tiempo. </a:t>
            </a:r>
            <a:r>
              <a:rPr lang="es-E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Las c</a:t>
            </a: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ompañías de informes crediticios</a:t>
            </a:r>
            <a:r>
              <a:rPr lang="es-E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como Equifax, Experian y </a:t>
            </a:r>
            <a:r>
              <a:rPr lang="es-ES"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TransUnion</a:t>
            </a:r>
            <a:r>
              <a:rPr lang="es-E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recopilan esta información en su informe de crédito. Las empresas pagan a las c</a:t>
            </a: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ompañías de informes crediticios</a:t>
            </a:r>
            <a:r>
              <a:rPr lang="es-E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para que usen esta información y ayuden a decidir si quieren hacer negocios con usted y en qué términos. Por ejemplo, los prestamistas lo usan para decidir qué tasa de interés cobrarle. Por lo tanto, su crédito afecta no solo SI obtendrá un préstamo, sino también lo que pagará por él. Otros que podrían ver su historial de crédito incluyen propietarios, compañías de seguros y posibles empleadores.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 las empresas ven que siempre paga sus cuentas a tiempo y nunca asume más deudas de las que puede pagar, generalmente  tendrán más confianza en trabajar con usted. Es por eso que su historial de crédito puede hacer una gran diferencia cuando hace cosas como tratar de obtener un préstamo, un automóvil, vivienda, un trabajo, seguro y más.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65EE759-B0E2-4B83-8ED7-1BACAE750825}" type="slidenum">
              <a:rPr lang="en-US" smtClean="0"/>
              <a:t>4</a:t>
            </a:fld>
            <a:endParaRPr lang="en-US"/>
          </a:p>
        </p:txBody>
      </p:sp>
    </p:spTree>
    <p:extLst>
      <p:ext uri="{BB962C8B-B14F-4D97-AF65-F5344CB8AC3E}">
        <p14:creationId xmlns:p14="http://schemas.microsoft.com/office/powerpoint/2010/main" val="2124194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Notas: </a:t>
            </a:r>
          </a:p>
          <a:p>
            <a:pPr marL="342900" marR="0" lvl="0" indent="-342900">
              <a:lnSpc>
                <a:spcPct val="107000"/>
              </a:lnSpc>
              <a:spcBef>
                <a:spcPts val="0"/>
              </a:spcBef>
              <a:spcAft>
                <a:spcPts val="0"/>
              </a:spcAft>
              <a:buFont typeface="Symbol" panose="05050102010706020507" pitchFamily="18" charset="2"/>
              <a:buChar char=""/>
            </a:pPr>
            <a:r>
              <a:rPr lang="es-ES" sz="1800" dirty="0">
                <a:effectLst/>
                <a:latin typeface="Segoe UI" panose="020B0502040204020203" pitchFamily="34" charset="0"/>
                <a:ea typeface="Calibri" panose="020F0502020204030204" pitchFamily="34" charset="0"/>
                <a:cs typeface="Times New Roman" panose="02020603050405020304" pitchFamily="18" charset="0"/>
              </a:rPr>
              <a:t>Su informe de crédito resume su historial crediticio. Debido a que afecta tantas cosas en su vida, es importante averiguar lo que dice y asegurarse de que sea correcto. Si hay errores, querrá corregirlos.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s-ES" sz="1800" dirty="0">
                <a:effectLst/>
                <a:latin typeface="Segoe UI" panose="020B0502040204020203" pitchFamily="34" charset="0"/>
                <a:ea typeface="Calibri" panose="020F0502020204030204" pitchFamily="34" charset="0"/>
                <a:cs typeface="Times New Roman" panose="02020603050405020304" pitchFamily="18" charset="0"/>
              </a:rPr>
              <a:t>Para empezar, obtenga su informe de crédito gratuito. Por ley, puede obtener una copia gratuita cada año de cada una de </a:t>
            </a:r>
            <a:r>
              <a:rPr lang="es-ES" sz="1800" dirty="0">
                <a:effectLst/>
                <a:latin typeface="Calibri" panose="020F0502020204030204" pitchFamily="34" charset="0"/>
                <a:ea typeface="Calibri" panose="020F0502020204030204" pitchFamily="34" charset="0"/>
                <a:cs typeface="Calibri" panose="020F0502020204030204" pitchFamily="34" charset="0"/>
              </a:rPr>
              <a:t>las tres principales </a:t>
            </a:r>
            <a:r>
              <a:rPr lang="es-ES" sz="1800" dirty="0">
                <a:effectLst/>
                <a:latin typeface="Calibri" panose="020F0502020204030204" pitchFamily="34" charset="0"/>
                <a:ea typeface="Times New Roman" panose="02020603050405020304" pitchFamily="18" charset="0"/>
                <a:cs typeface="Calibri" panose="020F0502020204030204" pitchFamily="34" charset="0"/>
              </a:rPr>
              <a:t>c</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ompañías de informes crediticios</a:t>
            </a:r>
            <a:r>
              <a:rPr lang="es-ES" sz="1800" dirty="0">
                <a:effectLst/>
                <a:latin typeface="Calibri" panose="020F0502020204030204" pitchFamily="34" charset="0"/>
                <a:ea typeface="Calibri" panose="020F0502020204030204" pitchFamily="34" charset="0"/>
                <a:cs typeface="Calibri" panose="020F0502020204030204" pitchFamily="34" charset="0"/>
              </a:rPr>
              <a:t>:</a:t>
            </a:r>
            <a:r>
              <a:rPr lang="es-ES" sz="1800" dirty="0">
                <a:effectLst/>
                <a:latin typeface="Segoe UI" panose="020B0502040204020203" pitchFamily="34" charset="0"/>
                <a:ea typeface="Calibri" panose="020F0502020204030204" pitchFamily="34" charset="0"/>
                <a:cs typeface="Times New Roman" panose="02020603050405020304" pitchFamily="18" charset="0"/>
              </a:rPr>
              <a:t> Equifax, Experian y </a:t>
            </a:r>
            <a:r>
              <a:rPr lang="es-ES" sz="1800" dirty="0" err="1">
                <a:effectLst/>
                <a:latin typeface="Segoe UI" panose="020B0502040204020203" pitchFamily="34" charset="0"/>
                <a:ea typeface="Calibri" panose="020F0502020204030204" pitchFamily="34" charset="0"/>
                <a:cs typeface="Times New Roman" panose="02020603050405020304" pitchFamily="18" charset="0"/>
              </a:rPr>
              <a:t>TransUnion</a:t>
            </a:r>
            <a:r>
              <a:rPr lang="es-ES" sz="1800" dirty="0">
                <a:effectLst/>
                <a:latin typeface="Segoe UI" panose="020B0502040204020203"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s-ES" sz="1800" dirty="0">
                <a:effectLst/>
                <a:latin typeface="Segoe UI" panose="020B0502040204020203" pitchFamily="34" charset="0"/>
                <a:ea typeface="Calibri" panose="020F0502020204030204" pitchFamily="34" charset="0"/>
                <a:cs typeface="Times New Roman" panose="02020603050405020304" pitchFamily="18" charset="0"/>
              </a:rPr>
              <a:t>Visite </a:t>
            </a:r>
            <a:r>
              <a:rPr lang="es-ES" sz="1800" b="1" dirty="0">
                <a:effectLst/>
                <a:latin typeface="Segoe UI" panose="020B0502040204020203" pitchFamily="34" charset="0"/>
                <a:ea typeface="Calibri" panose="020F0502020204030204" pitchFamily="34" charset="0"/>
                <a:cs typeface="Times New Roman" panose="02020603050405020304" pitchFamily="18" charset="0"/>
              </a:rPr>
              <a:t>AnnualCreditReport.com</a:t>
            </a:r>
            <a:r>
              <a:rPr lang="es-ES" sz="1800" dirty="0">
                <a:effectLst/>
                <a:latin typeface="Segoe UI" panose="020B0502040204020203" pitchFamily="34" charset="0"/>
                <a:ea typeface="Calibri" panose="020F0502020204030204" pitchFamily="34" charset="0"/>
                <a:cs typeface="Times New Roman" panose="02020603050405020304" pitchFamily="18" charset="0"/>
              </a:rPr>
              <a:t> o llame al </a:t>
            </a:r>
            <a:r>
              <a:rPr lang="es-ES" sz="1800" b="1" dirty="0">
                <a:effectLst/>
                <a:latin typeface="Segoe UI" panose="020B0502040204020203" pitchFamily="34" charset="0"/>
                <a:ea typeface="Calibri" panose="020F0502020204030204" pitchFamily="34" charset="0"/>
                <a:cs typeface="Times New Roman" panose="02020603050405020304" pitchFamily="18" charset="0"/>
              </a:rPr>
              <a:t>1-877-322-8228</a:t>
            </a:r>
            <a:r>
              <a:rPr lang="es-ES" sz="1800" dirty="0">
                <a:effectLst/>
                <a:latin typeface="Segoe UI" panose="020B0502040204020203" pitchFamily="34" charset="0"/>
                <a:ea typeface="Calibri" panose="020F0502020204030204" pitchFamily="34" charset="0"/>
                <a:cs typeface="Times New Roman" panose="02020603050405020304" pitchFamily="18" charset="0"/>
              </a:rPr>
              <a:t>. Ese es el único sitio donde puede obtener sus informes anuales de manera realmente gratuita y donde es su derecho legal poder obtener su informe. Otros sitios pueden cobrarle dinero. Y otros pueden ser sitios falsos configurados para robarle su información.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s-ES" sz="1800" dirty="0">
                <a:effectLst/>
                <a:latin typeface="Segoe UI" panose="020B0502040204020203" pitchFamily="34" charset="0"/>
                <a:ea typeface="Calibri" panose="020F0502020204030204" pitchFamily="34" charset="0"/>
                <a:cs typeface="Times New Roman" panose="02020603050405020304" pitchFamily="18" charset="0"/>
              </a:rPr>
              <a:t>En AnnualCreditReport.com, completará un formulario en línea con su nombre, fecha de nacimiento y número de Seguro Social. Le harán preguntas para asegurarse de que es usted y luego recibirá su informe de crédito.</a:t>
            </a:r>
            <a:endParaRPr lang="es-ES" dirty="0"/>
          </a:p>
          <a:p>
            <a:endParaRPr lang="en-US" dirty="0"/>
          </a:p>
        </p:txBody>
      </p:sp>
      <p:sp>
        <p:nvSpPr>
          <p:cNvPr id="4" name="Slide Number Placeholder 3"/>
          <p:cNvSpPr>
            <a:spLocks noGrp="1"/>
          </p:cNvSpPr>
          <p:nvPr>
            <p:ph type="sldNum" sz="quarter" idx="5"/>
          </p:nvPr>
        </p:nvSpPr>
        <p:spPr/>
        <p:txBody>
          <a:bodyPr/>
          <a:lstStyle/>
          <a:p>
            <a:fld id="{B65EE759-B0E2-4B83-8ED7-1BACAE750825}" type="slidenum">
              <a:rPr lang="en-US" smtClean="0"/>
              <a:t>5</a:t>
            </a:fld>
            <a:endParaRPr lang="en-US"/>
          </a:p>
        </p:txBody>
      </p:sp>
    </p:spTree>
    <p:extLst>
      <p:ext uri="{BB962C8B-B14F-4D97-AF65-F5344CB8AC3E}">
        <p14:creationId xmlns:p14="http://schemas.microsoft.com/office/powerpoint/2010/main" val="3539695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Notas:</a:t>
            </a:r>
          </a:p>
          <a:p>
            <a:pPr marL="0" marR="0">
              <a:lnSpc>
                <a:spcPct val="107000"/>
              </a:lnSpc>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Hablemos por un minuto sobre su p</a:t>
            </a:r>
            <a:r>
              <a:rPr lang="es-ES" sz="1800" dirty="0">
                <a:effectLst/>
                <a:latin typeface="Calibri" panose="020F0502020204030204" pitchFamily="34" charset="0"/>
                <a:ea typeface="Calibri" panose="020F0502020204030204" pitchFamily="34" charset="0"/>
                <a:cs typeface="Calibri" panose="020F0502020204030204" pitchFamily="34" charset="0"/>
              </a:rPr>
              <a:t>untaje de crédito. Diferentes </a:t>
            </a:r>
            <a:r>
              <a:rPr lang="es-ES" sz="1800" dirty="0">
                <a:effectLst/>
                <a:latin typeface="Calibri" panose="020F0502020204030204" pitchFamily="34" charset="0"/>
                <a:ea typeface="Times New Roman" panose="02020603050405020304" pitchFamily="18" charset="0"/>
                <a:cs typeface="Calibri" panose="020F0502020204030204" pitchFamily="34" charset="0"/>
              </a:rPr>
              <a:t>c</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ompañías de informes crediticios</a:t>
            </a:r>
            <a:r>
              <a:rPr lang="es-ES" sz="1800" dirty="0">
                <a:effectLst/>
                <a:latin typeface="Calibri" panose="020F0502020204030204" pitchFamily="34" charset="0"/>
                <a:ea typeface="Calibri" panose="020F0502020204030204" pitchFamily="34" charset="0"/>
                <a:cs typeface="Times New Roman" panose="02020603050405020304" pitchFamily="18" charset="0"/>
              </a:rPr>
              <a:t> utilizan diferentes modelos para calcularlo, por lo que puede variar. Pero se basa en la información de sus informes de crédito, y generalmente es un número entre 300 y 850. Al igual que su informe de crédito, las empresas usan su puntaje de crédito para ayudar a predecir la probabilidad de que pague un préstamo y pague sus facturas a tiempo. Si tiene un puntaje alto, generalmente lo consideran un buen riesgo crediticio. Si su puntaje es bajo, puede que las empresas vacilen en trabajar con usted.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a:effectLst/>
                <a:highlight>
                  <a:srgbClr val="006400"/>
                </a:highligh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A diferencia de su informe de crédito anual gratuito, no hay un puntaje de crédito anual gratuito requerido por la ley. Algunas compañías con las que hace negocios pueden darle puntajes de crédito gratuitos. Otros pueden darle un puntaje de crédito gratuito si se inscribe en su servicio de monitoreo de crédito pagado. Este tipo de servicio verifica su informe de crédito por usted. A veces no siempre está claro que se le cobrará por el monitoreo de crédito, por lo que si ve una oferta de puntajes de crédito gratuitos, verifique bien si se le está cobrando por el monitoreo de crédito.</a:t>
            </a:r>
            <a:br>
              <a:rPr lang="es-E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Antes de pagar dinero para obtener su puntaje de crédito, pregúntese si realmente necesita verlo. Su puntaje de crédito se basa en lo que hay en su historial de crédito. Si sabe que su historial de crédito es bueno, su puntaje de crédito será bueno. Puede ser interesante saber su puntaje, pero ¿es lo suficientemente interesante como para pagar para obtenerlo? Usted es el juez de eso.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US" sz="1800" dirty="0">
                <a:effectLst/>
                <a:highlight>
                  <a:srgbClr val="006400"/>
                </a:highligh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s-ES" dirty="0"/>
          </a:p>
          <a:p>
            <a:pPr marL="0" indent="0">
              <a:buFont typeface="Arial" panose="020B0604020202020204" pitchFamily="34" charset="0"/>
              <a:buNone/>
            </a:pPr>
            <a:endParaRPr lang="es-E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65EE759-B0E2-4B83-8ED7-1BACAE750825}" type="slidenum">
              <a:rPr lang="en-US" smtClean="0"/>
              <a:t>6</a:t>
            </a:fld>
            <a:endParaRPr lang="en-US"/>
          </a:p>
        </p:txBody>
      </p:sp>
    </p:spTree>
    <p:extLst>
      <p:ext uri="{BB962C8B-B14F-4D97-AF65-F5344CB8AC3E}">
        <p14:creationId xmlns:p14="http://schemas.microsoft.com/office/powerpoint/2010/main" val="3588464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Notas: </a:t>
            </a:r>
          </a:p>
          <a:p>
            <a:pPr marL="0" marR="0">
              <a:lnSpc>
                <a:spcPct val="107000"/>
              </a:lnSpc>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Una vez que tenga su informe de crédito, verifique que la información sea precisa, completa y actualizada. Aquí, está buscando posibles errores, como si una compañía no le acreditó un pago que realizó. También está buscando signos de posible robo de identidad. Por ejemplo, si ve cuentas en su informe que nunca abrió, o consultas de crédito de compañías donde nunca solicitó crédito, estos pueden ser signos de robo de identidad.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Revise cada sección de su informe y anote cualquier error que encuentre.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Recuerde: A veces una </a:t>
            </a:r>
            <a:r>
              <a:rPr lang="es-ES" sz="1800" dirty="0">
                <a:effectLst/>
                <a:latin typeface="Calibri" panose="020F0502020204030204" pitchFamily="34" charset="0"/>
                <a:ea typeface="Times New Roman" panose="02020603050405020304" pitchFamily="18" charset="0"/>
                <a:cs typeface="Calibri" panose="020F0502020204030204" pitchFamily="34" charset="0"/>
              </a:rPr>
              <a:t>c</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ompañía de informe crediticio</a:t>
            </a:r>
            <a:r>
              <a:rPr lang="es-ES" sz="1800" dirty="0">
                <a:effectLst/>
                <a:latin typeface="Calibri" panose="020F0502020204030204" pitchFamily="34" charset="0"/>
                <a:ea typeface="Calibri" panose="020F0502020204030204" pitchFamily="34" charset="0"/>
                <a:cs typeface="Times New Roman" panose="02020603050405020304" pitchFamily="18" charset="0"/>
              </a:rPr>
              <a:t> tendrá información un poco diferente que las otras. Por lo tanto, querrá revisar sus informes de crédito en las tres agencias de crédito nacionales. Si está a punto de solicitar un préstamo para una compra grande como una casa o un automóvil, o si está a punto de comprar un seguro o solicitar un trabajo, primero querrá verificar los tres informes de crédito. De lo contrario, considere con qué frecuencia siente que necesita revisar los tres.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US" sz="1800" dirty="0">
                <a:effectLst/>
                <a:highlight>
                  <a:srgbClr val="006400"/>
                </a:highligh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5EE759-B0E2-4B83-8ED7-1BACAE750825}" type="slidenum">
              <a:rPr lang="en-US" smtClean="0"/>
              <a:t>7</a:t>
            </a:fld>
            <a:endParaRPr lang="en-US"/>
          </a:p>
        </p:txBody>
      </p:sp>
    </p:spTree>
    <p:extLst>
      <p:ext uri="{BB962C8B-B14F-4D97-AF65-F5344CB8AC3E}">
        <p14:creationId xmlns:p14="http://schemas.microsoft.com/office/powerpoint/2010/main" val="1431060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Notas: </a:t>
            </a:r>
          </a:p>
          <a:p>
            <a:pPr marL="0" marR="0">
              <a:lnSpc>
                <a:spcPct val="107000"/>
              </a:lnSpc>
              <a:spcBef>
                <a:spcPts val="0"/>
              </a:spcBef>
              <a:spcAft>
                <a:spcPts val="0"/>
              </a:spcAft>
              <a:tabLst>
                <a:tab pos="457200" algn="l"/>
              </a:tabLst>
            </a:pPr>
            <a:r>
              <a:rPr lang="es-ES" sz="1800" dirty="0">
                <a:effectLst/>
                <a:latin typeface="Calibri" panose="020F0502020204030204" pitchFamily="34" charset="0"/>
                <a:ea typeface="Calibri" panose="020F0502020204030204" pitchFamily="34" charset="0"/>
                <a:cs typeface="Times New Roman" panose="02020603050405020304" pitchFamily="18" charset="0"/>
              </a:rPr>
              <a:t>¿Qué pasa si detecta un error en su informe de crédito? Dejemos de lado el robo de identidad por el momento. Tal vez sea una cuenta que no abrió, un error en su nombre o dirección, o una deuda impaga que ha estado en su informe de crédito durante más de siete años. Eso, por cierto, es el límite para la mayoría de la información negativa en su informe de crédito. Si encuentra errores en su informe, puede tomar medidas para corregirlos.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US" sz="1800" dirty="0">
                <a:effectLst/>
                <a:highlight>
                  <a:srgbClr val="006400"/>
                </a:highligh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457200" algn="l"/>
              </a:tabLst>
            </a:pPr>
            <a:r>
              <a:rPr lang="es-ES" sz="1800" dirty="0">
                <a:effectLst/>
                <a:latin typeface="Calibri" panose="020F0502020204030204" pitchFamily="34" charset="0"/>
                <a:ea typeface="Calibri" panose="020F0502020204030204" pitchFamily="34" charset="0"/>
                <a:cs typeface="Times New Roman" panose="02020603050405020304" pitchFamily="18" charset="0"/>
              </a:rPr>
              <a:t>Tanto la agencia de crédito como la compañía que proporcionó la información incorrecta tienen que corregir la información incorrecta o que está incompleta en su informe. Y tienen que hacerlo gratis. Para corregir errores en su informe, comuníquese con la agencia de crédito y la empresa que reportó la información inexacta. Dígales que desea disputar esa información en su informe.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US" sz="1800" dirty="0">
                <a:effectLst/>
                <a:highlight>
                  <a:srgbClr val="006400"/>
                </a:highligh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457200" algn="l"/>
              </a:tabLst>
            </a:pPr>
            <a:r>
              <a:rPr lang="es-ES" sz="1800" dirty="0">
                <a:effectLst/>
                <a:latin typeface="Calibri" panose="020F0502020204030204" pitchFamily="34" charset="0"/>
                <a:ea typeface="Calibri" panose="020F0502020204030204" pitchFamily="34" charset="0"/>
                <a:cs typeface="Times New Roman" panose="02020603050405020304" pitchFamily="18" charset="0"/>
              </a:rPr>
              <a:t>Para las agencias de crédito, disputa los errores con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cada</a:t>
            </a:r>
            <a:r>
              <a:rPr lang="es-ES" sz="1800" dirty="0">
                <a:effectLst/>
                <a:latin typeface="Calibri" panose="020F0502020204030204" pitchFamily="34" charset="0"/>
                <a:ea typeface="Calibri" panose="020F0502020204030204" pitchFamily="34" charset="0"/>
                <a:cs typeface="Times New Roman" panose="02020603050405020304" pitchFamily="18" charset="0"/>
              </a:rPr>
              <a:t> agencia de crédito que tenga el error. Hágalo por correo, teléfono o en línea. Explícales lo que cree que está mal. Si es necesario, envíe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copias</a:t>
            </a:r>
            <a:r>
              <a:rPr lang="es-ES" sz="1800" dirty="0">
                <a:effectLst/>
                <a:latin typeface="Calibri" panose="020F0502020204030204" pitchFamily="34" charset="0"/>
                <a:ea typeface="Calibri" panose="020F0502020204030204" pitchFamily="34" charset="0"/>
                <a:cs typeface="Times New Roman" panose="02020603050405020304" pitchFamily="18" charset="0"/>
              </a:rPr>
              <a:t> de los documentos que respalden su disputa, pero conserve sus documentos originales. No importa cómo presente su disputa, la </a:t>
            </a:r>
            <a:r>
              <a:rPr lang="es-ES" sz="1800" dirty="0" err="1">
                <a:effectLst/>
                <a:latin typeface="Calibri" panose="020F0502020204030204" pitchFamily="34" charset="0"/>
                <a:ea typeface="Times New Roman" panose="02020603050405020304" pitchFamily="18" charset="0"/>
                <a:cs typeface="Calibri" panose="020F0502020204030204" pitchFamily="34" charset="0"/>
              </a:rPr>
              <a:t>c</a:t>
            </a:r>
            <a:r>
              <a:rPr lang="es-E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ompañias</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informe crediticio </a:t>
            </a:r>
            <a:r>
              <a:rPr lang="es-ES" sz="1800" dirty="0">
                <a:effectLst/>
                <a:latin typeface="Calibri" panose="020F0502020204030204" pitchFamily="34" charset="0"/>
                <a:ea typeface="Calibri" panose="020F0502020204030204" pitchFamily="34" charset="0"/>
                <a:cs typeface="Times New Roman" panose="02020603050405020304" pitchFamily="18" charset="0"/>
              </a:rPr>
              <a:t>tiene 30 días para investigarla y tiene que darle los resultados por escrito.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457200" algn="l"/>
              </a:tabLst>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457200" algn="l"/>
              </a:tabLst>
            </a:pPr>
            <a:r>
              <a:rPr lang="es-ES" sz="1800" dirty="0">
                <a:effectLst/>
                <a:latin typeface="Calibri" panose="020F0502020204030204" pitchFamily="34" charset="0"/>
                <a:ea typeface="Calibri" panose="020F0502020204030204" pitchFamily="34" charset="0"/>
                <a:cs typeface="Times New Roman" panose="02020603050405020304" pitchFamily="18" charset="0"/>
              </a:rPr>
              <a:t>Para obtener más información sobre cómo disputar errores en su informe de crédito, visite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ftc.gov/</a:t>
            </a:r>
            <a:r>
              <a:rPr lang="es-ES" sz="1800" b="1" dirty="0" err="1">
                <a:effectLst/>
                <a:latin typeface="Calibri" panose="020F0502020204030204" pitchFamily="34" charset="0"/>
                <a:ea typeface="Calibri" panose="020F0502020204030204" pitchFamily="34" charset="0"/>
                <a:cs typeface="Times New Roman" panose="02020603050405020304" pitchFamily="18" charset="0"/>
              </a:rPr>
              <a:t>credito</a:t>
            </a:r>
            <a:r>
              <a:rPr lang="es-ES" sz="1800" dirty="0">
                <a:effectLst/>
                <a:latin typeface="Calibri" panose="020F0502020204030204" pitchFamily="34" charset="0"/>
                <a:ea typeface="Calibri" panose="020F0502020204030204" pitchFamily="34" charset="0"/>
                <a:cs typeface="Times New Roman" panose="02020603050405020304" pitchFamily="18" charset="0"/>
              </a:rPr>
              <a:t>. Allí, encontrará información de contacto de las agencias de crédito, ejemplos de cartas y más.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US" sz="1800" dirty="0">
                <a:effectLst/>
                <a:highlight>
                  <a:srgbClr val="006400"/>
                </a:highligh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a:p>
            <a:endParaRPr lang="es-ES" dirty="0"/>
          </a:p>
          <a:p>
            <a:endParaRPr lang="en-US" dirty="0"/>
          </a:p>
        </p:txBody>
      </p:sp>
      <p:sp>
        <p:nvSpPr>
          <p:cNvPr id="4" name="Slide Number Placeholder 3"/>
          <p:cNvSpPr>
            <a:spLocks noGrp="1"/>
          </p:cNvSpPr>
          <p:nvPr>
            <p:ph type="sldNum" sz="quarter" idx="5"/>
          </p:nvPr>
        </p:nvSpPr>
        <p:spPr/>
        <p:txBody>
          <a:bodyPr/>
          <a:lstStyle/>
          <a:p>
            <a:fld id="{B65EE759-B0E2-4B83-8ED7-1BACAE750825}" type="slidenum">
              <a:rPr lang="en-US" smtClean="0"/>
              <a:t>8</a:t>
            </a:fld>
            <a:endParaRPr lang="en-US"/>
          </a:p>
        </p:txBody>
      </p:sp>
    </p:spTree>
    <p:extLst>
      <p:ext uri="{BB962C8B-B14F-4D97-AF65-F5344CB8AC3E}">
        <p14:creationId xmlns:p14="http://schemas.microsoft.com/office/powerpoint/2010/main" val="3766554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Notas: </a:t>
            </a:r>
          </a:p>
          <a:p>
            <a:pPr marL="0" marR="0" lvl="0" indent="0" algn="l" defTabSz="914400" rtl="0" eaLnBrk="1" fontAlgn="auto" latinLnBrk="0" hangingPunct="1">
              <a:lnSpc>
                <a:spcPct val="107000"/>
              </a:lnSpc>
              <a:spcBef>
                <a:spcPts val="0"/>
              </a:spcBef>
              <a:spcAft>
                <a:spcPts val="0"/>
              </a:spcAft>
              <a:buClrTx/>
              <a:buSzTx/>
              <a:buFontTx/>
              <a:buNone/>
              <a:tabLst/>
              <a:defRPr/>
            </a:pPr>
            <a:r>
              <a:rPr lang="es-ES" sz="1800" dirty="0">
                <a:effectLst/>
                <a:latin typeface="Calibri" panose="020F0502020204030204" pitchFamily="34" charset="0"/>
                <a:ea typeface="Calibri" panose="020F0502020204030204" pitchFamily="34" charset="0"/>
                <a:cs typeface="Times New Roman" panose="02020603050405020304" pitchFamily="18" charset="0"/>
              </a:rPr>
              <a:t>Hay un proceso diferente a seguir si cree que la información inexacta en su informe de crédito se debe al robo de identidad. Se ve cuentas en su informe de crédito que usted nunca abrió o consulta de crédito de una compañía a la cual nunca le solicitó crédito, esas pueden ser señales de robo de identidad.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s-ES" sz="1800" dirty="0">
                <a:effectLst/>
                <a:latin typeface="Calibri" panose="020F0502020204030204" pitchFamily="34" charset="0"/>
                <a:ea typeface="Calibri" panose="020F0502020204030204" pitchFamily="34" charset="0"/>
                <a:cs typeface="Times New Roman" panose="02020603050405020304" pitchFamily="18" charset="0"/>
              </a:rPr>
              <a:t>Visite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RobodeIdentidad.gov</a:t>
            </a:r>
            <a:r>
              <a:rPr lang="es-ES" sz="1800" dirty="0">
                <a:effectLst/>
                <a:latin typeface="Calibri" panose="020F0502020204030204" pitchFamily="34" charset="0"/>
                <a:ea typeface="Calibri" panose="020F0502020204030204" pitchFamily="34" charset="0"/>
                <a:cs typeface="Times New Roman" panose="02020603050405020304" pitchFamily="18" charset="0"/>
              </a:rPr>
              <a:t> para denunciar el robo de identidad y obtener un informe de robo de identidad de la FTC. RobodeIdentidad.gov lo guiará a través de los siguientes pasos para enviar su informe de robo de identidad a las </a:t>
            </a:r>
            <a:r>
              <a:rPr lang="es-ES" sz="1800" dirty="0">
                <a:effectLst/>
                <a:latin typeface="Calibri" panose="020F0502020204030204" pitchFamily="34" charset="0"/>
                <a:ea typeface="Times New Roman" panose="02020603050405020304" pitchFamily="18" charset="0"/>
                <a:cs typeface="Calibri" panose="020F0502020204030204" pitchFamily="34" charset="0"/>
              </a:rPr>
              <a:t>c</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ompañías de informes crediticios</a:t>
            </a:r>
            <a:r>
              <a:rPr lang="es-ES" sz="1800" dirty="0">
                <a:effectLst/>
                <a:latin typeface="Calibri" panose="020F0502020204030204" pitchFamily="34" charset="0"/>
                <a:ea typeface="Calibri" panose="020F0502020204030204" pitchFamily="34" charset="0"/>
                <a:cs typeface="Times New Roman" panose="02020603050405020304" pitchFamily="18" charset="0"/>
              </a:rPr>
              <a:t> y comunicarse con las empresas donde ocurrió el robo de identidad.</a:t>
            </a:r>
            <a:r>
              <a:rPr lang="en-US" sz="1800" dirty="0">
                <a:effectLst/>
                <a:latin typeface="Calibri" panose="020F0502020204030204" pitchFamily="34" charset="0"/>
                <a:ea typeface="Calibri" panose="020F0502020204030204" pitchFamily="34" charset="0"/>
                <a:cs typeface="Calibri" panose="020F0502020204030204" pitchFamily="34" charset="0"/>
              </a:rPr>
              <a:t> Tambien </a:t>
            </a:r>
            <a:r>
              <a:rPr lang="en-US" sz="1800" dirty="0" err="1">
                <a:effectLst/>
                <a:latin typeface="Calibri" panose="020F0502020204030204" pitchFamily="34" charset="0"/>
                <a:ea typeface="Calibri" panose="020F0502020204030204" pitchFamily="34" charset="0"/>
                <a:cs typeface="Calibri" panose="020F0502020204030204" pitchFamily="34" charset="0"/>
              </a:rPr>
              <a:t>recibira</a:t>
            </a:r>
            <a:r>
              <a:rPr lang="en-US" sz="1800" dirty="0">
                <a:effectLst/>
                <a:latin typeface="Calibri" panose="020F0502020204030204" pitchFamily="34" charset="0"/>
                <a:ea typeface="Calibri" panose="020F0502020204030204" pitchFamily="34" charset="0"/>
                <a:cs typeface="Calibri" panose="020F0502020204030204" pitchFamily="34" charset="0"/>
              </a:rPr>
              <a:t> un plan para </a:t>
            </a:r>
            <a:r>
              <a:rPr lang="en-US" sz="1800" dirty="0" err="1">
                <a:effectLst/>
                <a:latin typeface="Calibri" panose="020F0502020204030204" pitchFamily="34" charset="0"/>
                <a:ea typeface="Calibri" panose="020F0502020204030204" pitchFamily="34" charset="0"/>
                <a:cs typeface="Calibri" panose="020F0502020204030204" pitchFamily="34" charset="0"/>
              </a:rPr>
              <a:t>recuperarse</a:t>
            </a:r>
            <a:r>
              <a:rPr lang="en-US" sz="1800" b="0" i="0" dirty="0">
                <a:solidFill>
                  <a:srgbClr val="8F8476"/>
                </a:solidFill>
                <a:effectLst/>
                <a:latin typeface="ProximaNova-Regular"/>
              </a:rPr>
              <a: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Recuerde que puede usar los informes de robo de identidad solo para deudas que resultan del robo de identidad. Presentar un informe de robo de identidad para bloquear información sobre deudas que realmente debe es ilegal.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a:p>
            <a:endParaRPr lang="es-ES" dirty="0"/>
          </a:p>
          <a:p>
            <a:endParaRPr lang="en-US" dirty="0"/>
          </a:p>
        </p:txBody>
      </p:sp>
      <p:sp>
        <p:nvSpPr>
          <p:cNvPr id="4" name="Slide Number Placeholder 3"/>
          <p:cNvSpPr>
            <a:spLocks noGrp="1"/>
          </p:cNvSpPr>
          <p:nvPr>
            <p:ph type="sldNum" sz="quarter" idx="5"/>
          </p:nvPr>
        </p:nvSpPr>
        <p:spPr/>
        <p:txBody>
          <a:bodyPr/>
          <a:lstStyle/>
          <a:p>
            <a:fld id="{B65EE759-B0E2-4B83-8ED7-1BACAE750825}" type="slidenum">
              <a:rPr lang="en-US" smtClean="0"/>
              <a:t>9</a:t>
            </a:fld>
            <a:endParaRPr lang="en-US"/>
          </a:p>
        </p:txBody>
      </p:sp>
    </p:spTree>
    <p:extLst>
      <p:ext uri="{BB962C8B-B14F-4D97-AF65-F5344CB8AC3E}">
        <p14:creationId xmlns:p14="http://schemas.microsoft.com/office/powerpoint/2010/main" val="3665704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4790F-1AE1-4CC5-991A-ED9F02B097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F41A84-EAD8-40F5-A199-AB3054D9DF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FADFA1-D627-4456-B31A-7903BD49FA60}"/>
              </a:ext>
            </a:extLst>
          </p:cNvPr>
          <p:cNvSpPr>
            <a:spLocks noGrp="1"/>
          </p:cNvSpPr>
          <p:nvPr>
            <p:ph type="dt" sz="half" idx="10"/>
          </p:nvPr>
        </p:nvSpPr>
        <p:spPr/>
        <p:txBody>
          <a:bodyPr/>
          <a:lstStyle/>
          <a:p>
            <a:fld id="{5B8C7489-A5E8-4A92-8242-CC44C7CF0A5E}" type="datetimeFigureOut">
              <a:rPr lang="en-US" smtClean="0"/>
              <a:t>7/25/2023</a:t>
            </a:fld>
            <a:endParaRPr lang="en-US"/>
          </a:p>
        </p:txBody>
      </p:sp>
      <p:sp>
        <p:nvSpPr>
          <p:cNvPr id="5" name="Footer Placeholder 4">
            <a:extLst>
              <a:ext uri="{FF2B5EF4-FFF2-40B4-BE49-F238E27FC236}">
                <a16:creationId xmlns:a16="http://schemas.microsoft.com/office/drawing/2014/main" id="{61912B73-5CD6-4485-8198-02F2661F0D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B5737C-126A-4F78-A4CE-E8D1F32D71FA}"/>
              </a:ext>
            </a:extLst>
          </p:cNvPr>
          <p:cNvSpPr>
            <a:spLocks noGrp="1"/>
          </p:cNvSpPr>
          <p:nvPr>
            <p:ph type="sldNum" sz="quarter" idx="12"/>
          </p:nvPr>
        </p:nvSpPr>
        <p:spPr/>
        <p:txBody>
          <a:bodyPr/>
          <a:lstStyle/>
          <a:p>
            <a:fld id="{D68DCB0E-6EEB-4A98-8E22-20233D3790FC}" type="slidenum">
              <a:rPr lang="en-US" smtClean="0"/>
              <a:t>‹#›</a:t>
            </a:fld>
            <a:endParaRPr lang="en-US"/>
          </a:p>
        </p:txBody>
      </p:sp>
    </p:spTree>
    <p:extLst>
      <p:ext uri="{BB962C8B-B14F-4D97-AF65-F5344CB8AC3E}">
        <p14:creationId xmlns:p14="http://schemas.microsoft.com/office/powerpoint/2010/main" val="4270308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DA1B8-79B7-496E-B4ED-9195DF9CF0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1C25A3-632F-4B0C-82C1-B5D2D7B152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5BF3B4-4077-434A-B7D6-5ED3D72A1BA4}"/>
              </a:ext>
            </a:extLst>
          </p:cNvPr>
          <p:cNvSpPr>
            <a:spLocks noGrp="1"/>
          </p:cNvSpPr>
          <p:nvPr>
            <p:ph type="dt" sz="half" idx="10"/>
          </p:nvPr>
        </p:nvSpPr>
        <p:spPr/>
        <p:txBody>
          <a:bodyPr/>
          <a:lstStyle/>
          <a:p>
            <a:fld id="{5B8C7489-A5E8-4A92-8242-CC44C7CF0A5E}" type="datetimeFigureOut">
              <a:rPr lang="en-US" smtClean="0"/>
              <a:t>7/25/2023</a:t>
            </a:fld>
            <a:endParaRPr lang="en-US"/>
          </a:p>
        </p:txBody>
      </p:sp>
      <p:sp>
        <p:nvSpPr>
          <p:cNvPr id="5" name="Footer Placeholder 4">
            <a:extLst>
              <a:ext uri="{FF2B5EF4-FFF2-40B4-BE49-F238E27FC236}">
                <a16:creationId xmlns:a16="http://schemas.microsoft.com/office/drawing/2014/main" id="{A3D2F203-A93D-4C6A-9186-1E9E90B83D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374590-9CAA-4B41-8375-1D453CF726C4}"/>
              </a:ext>
            </a:extLst>
          </p:cNvPr>
          <p:cNvSpPr>
            <a:spLocks noGrp="1"/>
          </p:cNvSpPr>
          <p:nvPr>
            <p:ph type="sldNum" sz="quarter" idx="12"/>
          </p:nvPr>
        </p:nvSpPr>
        <p:spPr/>
        <p:txBody>
          <a:bodyPr/>
          <a:lstStyle/>
          <a:p>
            <a:fld id="{D68DCB0E-6EEB-4A98-8E22-20233D3790FC}" type="slidenum">
              <a:rPr lang="en-US" smtClean="0"/>
              <a:t>‹#›</a:t>
            </a:fld>
            <a:endParaRPr lang="en-US"/>
          </a:p>
        </p:txBody>
      </p:sp>
    </p:spTree>
    <p:extLst>
      <p:ext uri="{BB962C8B-B14F-4D97-AF65-F5344CB8AC3E}">
        <p14:creationId xmlns:p14="http://schemas.microsoft.com/office/powerpoint/2010/main" val="1927338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744959-59A8-40F6-BAB2-B3F835BD91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1D58B3-81F0-4FA2-85C1-E7F3891D65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CB95A2-0996-4DC7-8494-76DE53D9DD5C}"/>
              </a:ext>
            </a:extLst>
          </p:cNvPr>
          <p:cNvSpPr>
            <a:spLocks noGrp="1"/>
          </p:cNvSpPr>
          <p:nvPr>
            <p:ph type="dt" sz="half" idx="10"/>
          </p:nvPr>
        </p:nvSpPr>
        <p:spPr/>
        <p:txBody>
          <a:bodyPr/>
          <a:lstStyle/>
          <a:p>
            <a:fld id="{5B8C7489-A5E8-4A92-8242-CC44C7CF0A5E}" type="datetimeFigureOut">
              <a:rPr lang="en-US" smtClean="0"/>
              <a:t>7/25/2023</a:t>
            </a:fld>
            <a:endParaRPr lang="en-US"/>
          </a:p>
        </p:txBody>
      </p:sp>
      <p:sp>
        <p:nvSpPr>
          <p:cNvPr id="5" name="Footer Placeholder 4">
            <a:extLst>
              <a:ext uri="{FF2B5EF4-FFF2-40B4-BE49-F238E27FC236}">
                <a16:creationId xmlns:a16="http://schemas.microsoft.com/office/drawing/2014/main" id="{E4609D4C-CBA8-4DA1-9102-C80C0E36D0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DB1882-DAB9-4652-9651-57A852F53B13}"/>
              </a:ext>
            </a:extLst>
          </p:cNvPr>
          <p:cNvSpPr>
            <a:spLocks noGrp="1"/>
          </p:cNvSpPr>
          <p:nvPr>
            <p:ph type="sldNum" sz="quarter" idx="12"/>
          </p:nvPr>
        </p:nvSpPr>
        <p:spPr/>
        <p:txBody>
          <a:bodyPr/>
          <a:lstStyle/>
          <a:p>
            <a:fld id="{D68DCB0E-6EEB-4A98-8E22-20233D3790FC}" type="slidenum">
              <a:rPr lang="en-US" smtClean="0"/>
              <a:t>‹#›</a:t>
            </a:fld>
            <a:endParaRPr lang="en-US"/>
          </a:p>
        </p:txBody>
      </p:sp>
    </p:spTree>
    <p:extLst>
      <p:ext uri="{BB962C8B-B14F-4D97-AF65-F5344CB8AC3E}">
        <p14:creationId xmlns:p14="http://schemas.microsoft.com/office/powerpoint/2010/main" val="2469774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73A144-B0F9-420C-8B7A-6A320C00092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82" y="0"/>
            <a:ext cx="12191236" cy="6857999"/>
          </a:xfrm>
          <a:prstGeom prst="rect">
            <a:avLst/>
          </a:prstGeom>
        </p:spPr>
      </p:pic>
      <p:sp>
        <p:nvSpPr>
          <p:cNvPr id="12" name="Text Placeholder 11"/>
          <p:cNvSpPr>
            <a:spLocks noGrp="1"/>
          </p:cNvSpPr>
          <p:nvPr>
            <p:ph type="body" sz="quarter" idx="11" hasCustomPrompt="1"/>
          </p:nvPr>
        </p:nvSpPr>
        <p:spPr>
          <a:xfrm>
            <a:off x="4968072" y="5047329"/>
            <a:ext cx="4014129" cy="367992"/>
          </a:xfrm>
        </p:spPr>
        <p:txBody>
          <a:bodyPr anchor="ctr">
            <a:normAutofit/>
          </a:bodyPr>
          <a:lstStyle>
            <a:lvl1pPr marL="0" indent="0" algn="l">
              <a:lnSpc>
                <a:spcPct val="100000"/>
              </a:lnSpc>
              <a:spcBef>
                <a:spcPts val="0"/>
              </a:spcBef>
              <a:buNone/>
              <a:defRPr sz="1600" b="1" baseline="0">
                <a:solidFill>
                  <a:schemeClr val="tx1"/>
                </a:solidFill>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Name  |  Date  </a:t>
            </a:r>
          </a:p>
        </p:txBody>
      </p:sp>
      <p:sp>
        <p:nvSpPr>
          <p:cNvPr id="2" name="Title 1">
            <a:extLst>
              <a:ext uri="{FF2B5EF4-FFF2-40B4-BE49-F238E27FC236}">
                <a16:creationId xmlns:a16="http://schemas.microsoft.com/office/drawing/2014/main" id="{7274D8DD-F021-46ED-96A6-06BAE518052F}"/>
              </a:ext>
            </a:extLst>
          </p:cNvPr>
          <p:cNvSpPr>
            <a:spLocks noGrp="1"/>
          </p:cNvSpPr>
          <p:nvPr>
            <p:ph type="title"/>
          </p:nvPr>
        </p:nvSpPr>
        <p:spPr>
          <a:xfrm>
            <a:off x="4968072" y="2639025"/>
            <a:ext cx="4999893" cy="2244474"/>
          </a:xfrm>
        </p:spPr>
        <p:txBody>
          <a:bodyPr>
            <a:noAutofit/>
          </a:bodyPr>
          <a:lstStyle>
            <a:lvl1pPr algn="l">
              <a:defRPr sz="5400" b="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141810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73A144-B0F9-420C-8B7A-6A320C0009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2" y="0"/>
            <a:ext cx="12191236" cy="6857998"/>
          </a:xfrm>
          <a:prstGeom prst="rect">
            <a:avLst/>
          </a:prstGeom>
        </p:spPr>
      </p:pic>
      <p:sp>
        <p:nvSpPr>
          <p:cNvPr id="12" name="Text Placeholder 11"/>
          <p:cNvSpPr>
            <a:spLocks noGrp="1"/>
          </p:cNvSpPr>
          <p:nvPr>
            <p:ph type="body" sz="quarter" idx="11" hasCustomPrompt="1"/>
          </p:nvPr>
        </p:nvSpPr>
        <p:spPr>
          <a:xfrm>
            <a:off x="4968072" y="5047329"/>
            <a:ext cx="4014129" cy="367992"/>
          </a:xfrm>
        </p:spPr>
        <p:txBody>
          <a:bodyPr anchor="ctr">
            <a:normAutofit/>
          </a:bodyPr>
          <a:lstStyle>
            <a:lvl1pPr marL="0" indent="0" algn="l">
              <a:lnSpc>
                <a:spcPct val="100000"/>
              </a:lnSpc>
              <a:spcBef>
                <a:spcPts val="0"/>
              </a:spcBef>
              <a:buNone/>
              <a:defRPr sz="1600" b="1" baseline="0">
                <a:solidFill>
                  <a:schemeClr val="tx1"/>
                </a:solidFill>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Name  |  Date  </a:t>
            </a:r>
          </a:p>
        </p:txBody>
      </p:sp>
      <p:sp>
        <p:nvSpPr>
          <p:cNvPr id="2" name="Title 1">
            <a:extLst>
              <a:ext uri="{FF2B5EF4-FFF2-40B4-BE49-F238E27FC236}">
                <a16:creationId xmlns:a16="http://schemas.microsoft.com/office/drawing/2014/main" id="{7274D8DD-F021-46ED-96A6-06BAE518052F}"/>
              </a:ext>
            </a:extLst>
          </p:cNvPr>
          <p:cNvSpPr>
            <a:spLocks noGrp="1"/>
          </p:cNvSpPr>
          <p:nvPr>
            <p:ph type="title"/>
          </p:nvPr>
        </p:nvSpPr>
        <p:spPr>
          <a:xfrm>
            <a:off x="4968072" y="2639025"/>
            <a:ext cx="4999893" cy="2244474"/>
          </a:xfrm>
        </p:spPr>
        <p:txBody>
          <a:bodyPr>
            <a:noAutofit/>
          </a:bodyPr>
          <a:lstStyle>
            <a:lvl1pPr algn="l">
              <a:defRPr sz="5400" b="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940306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608E64-4362-4ED2-8DDE-FE200E21F520}"/>
              </a:ext>
            </a:extLst>
          </p:cNvPr>
          <p:cNvSpPr/>
          <p:nvPr userDrawn="1"/>
        </p:nvSpPr>
        <p:spPr>
          <a:xfrm>
            <a:off x="381000" y="365126"/>
            <a:ext cx="11430000" cy="1252654"/>
          </a:xfrm>
          <a:prstGeom prst="rect">
            <a:avLst/>
          </a:prstGeom>
          <a:solidFill>
            <a:srgbClr val="F7E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Placeholder 1">
            <a:extLst>
              <a:ext uri="{FF2B5EF4-FFF2-40B4-BE49-F238E27FC236}">
                <a16:creationId xmlns:a16="http://schemas.microsoft.com/office/drawing/2014/main" id="{5EEADA14-938E-42D9-87C9-3405A016CAE3}"/>
              </a:ext>
            </a:extLst>
          </p:cNvPr>
          <p:cNvSpPr>
            <a:spLocks noGrp="1"/>
          </p:cNvSpPr>
          <p:nvPr>
            <p:ph type="title"/>
          </p:nvPr>
        </p:nvSpPr>
        <p:spPr>
          <a:xfrm>
            <a:off x="838200" y="365126"/>
            <a:ext cx="10515600" cy="1252654"/>
          </a:xfrm>
          <a:prstGeom prst="rect">
            <a:avLst/>
          </a:prstGeom>
        </p:spPr>
        <p:txBody>
          <a:bodyPr vert="horz" lIns="91440" tIns="45720" rIns="91440" bIns="45720" rtlCol="0" anchor="ctr">
            <a:normAutofit/>
          </a:bodyPr>
          <a:lstStyle>
            <a:lvl1pPr algn="ctr">
              <a:defRPr b="1">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3CC7D873-AFEA-49D8-A968-997F7223853B}"/>
              </a:ext>
            </a:extLst>
          </p:cNvPr>
          <p:cNvSpPr>
            <a:spLocks noGrp="1"/>
          </p:cNvSpPr>
          <p:nvPr>
            <p:ph idx="1"/>
          </p:nvPr>
        </p:nvSpPr>
        <p:spPr>
          <a:xfrm>
            <a:off x="4742822" y="2341265"/>
            <a:ext cx="6610978" cy="3436537"/>
          </a:xfrm>
          <a:prstGeom prst="rect">
            <a:avLst/>
          </a:prstGeom>
        </p:spPr>
        <p:txBody>
          <a:bodyPr vert="horz" lIns="91440" tIns="45720" rIns="91440" bIns="45720" rtlCol="0">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Graphic 4" descr="¡Hola! icon">
            <a:extLst>
              <a:ext uri="{FF2B5EF4-FFF2-40B4-BE49-F238E27FC236}">
                <a16:creationId xmlns:a16="http://schemas.microsoft.com/office/drawing/2014/main" id="{46EDC379-275B-4906-A47A-1B2EED401A9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525098" y="2829963"/>
            <a:ext cx="1888308" cy="1845634"/>
          </a:xfrm>
          <a:prstGeom prst="rect">
            <a:avLst/>
          </a:prstGeom>
        </p:spPr>
      </p:pic>
    </p:spTree>
    <p:extLst>
      <p:ext uri="{BB962C8B-B14F-4D97-AF65-F5344CB8AC3E}">
        <p14:creationId xmlns:p14="http://schemas.microsoft.com/office/powerpoint/2010/main" val="3582323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608E64-4362-4ED2-8DDE-FE200E21F520}"/>
              </a:ext>
            </a:extLst>
          </p:cNvPr>
          <p:cNvSpPr/>
          <p:nvPr userDrawn="1"/>
        </p:nvSpPr>
        <p:spPr>
          <a:xfrm>
            <a:off x="381000" y="365126"/>
            <a:ext cx="11430000" cy="1252654"/>
          </a:xfrm>
          <a:prstGeom prst="rect">
            <a:avLst/>
          </a:prstGeom>
          <a:solidFill>
            <a:srgbClr val="F7E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Placeholder 1">
            <a:extLst>
              <a:ext uri="{FF2B5EF4-FFF2-40B4-BE49-F238E27FC236}">
                <a16:creationId xmlns:a16="http://schemas.microsoft.com/office/drawing/2014/main" id="{5EEADA14-938E-42D9-87C9-3405A016CAE3}"/>
              </a:ext>
            </a:extLst>
          </p:cNvPr>
          <p:cNvSpPr>
            <a:spLocks noGrp="1"/>
          </p:cNvSpPr>
          <p:nvPr>
            <p:ph type="title"/>
          </p:nvPr>
        </p:nvSpPr>
        <p:spPr>
          <a:xfrm>
            <a:off x="838200" y="365126"/>
            <a:ext cx="10515600" cy="1252654"/>
          </a:xfrm>
          <a:prstGeom prst="rect">
            <a:avLst/>
          </a:prstGeom>
        </p:spPr>
        <p:txBody>
          <a:bodyPr vert="horz" lIns="91440" tIns="45720" rIns="91440" bIns="45720" rtlCol="0" anchor="ctr">
            <a:normAutofit/>
          </a:bodyPr>
          <a:lstStyle>
            <a:lvl1pPr algn="ctr">
              <a:defRPr b="1">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3CC7D873-AFEA-49D8-A968-997F7223853B}"/>
              </a:ext>
            </a:extLst>
          </p:cNvPr>
          <p:cNvSpPr>
            <a:spLocks noGrp="1"/>
          </p:cNvSpPr>
          <p:nvPr>
            <p:ph idx="1"/>
          </p:nvPr>
        </p:nvSpPr>
        <p:spPr>
          <a:xfrm>
            <a:off x="4742822" y="2341265"/>
            <a:ext cx="6610978" cy="3436537"/>
          </a:xfrm>
          <a:prstGeom prst="rect">
            <a:avLst/>
          </a:prstGeom>
        </p:spPr>
        <p:txBody>
          <a:bodyPr vert="horz" lIns="91440" tIns="45720" rIns="91440" bIns="45720" rtlCol="0">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Graphic 5" descr="Buying or renting a home icon">
            <a:extLst>
              <a:ext uri="{FF2B5EF4-FFF2-40B4-BE49-F238E27FC236}">
                <a16:creationId xmlns:a16="http://schemas.microsoft.com/office/drawing/2014/main" id="{1E11AFD1-247A-447C-9235-8ADA8297CD2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397563" y="2981786"/>
            <a:ext cx="2096186" cy="1600047"/>
          </a:xfrm>
          <a:prstGeom prst="rect">
            <a:avLst/>
          </a:prstGeom>
        </p:spPr>
      </p:pic>
    </p:spTree>
    <p:extLst>
      <p:ext uri="{BB962C8B-B14F-4D97-AF65-F5344CB8AC3E}">
        <p14:creationId xmlns:p14="http://schemas.microsoft.com/office/powerpoint/2010/main" val="2069816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608E64-4362-4ED2-8DDE-FE200E21F520}"/>
              </a:ext>
            </a:extLst>
          </p:cNvPr>
          <p:cNvSpPr/>
          <p:nvPr userDrawn="1"/>
        </p:nvSpPr>
        <p:spPr>
          <a:xfrm>
            <a:off x="381000" y="365126"/>
            <a:ext cx="11430000" cy="1252654"/>
          </a:xfrm>
          <a:prstGeom prst="rect">
            <a:avLst/>
          </a:prstGeom>
          <a:solidFill>
            <a:srgbClr val="F7E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Placeholder 1">
            <a:extLst>
              <a:ext uri="{FF2B5EF4-FFF2-40B4-BE49-F238E27FC236}">
                <a16:creationId xmlns:a16="http://schemas.microsoft.com/office/drawing/2014/main" id="{5EEADA14-938E-42D9-87C9-3405A016CAE3}"/>
              </a:ext>
            </a:extLst>
          </p:cNvPr>
          <p:cNvSpPr>
            <a:spLocks noGrp="1"/>
          </p:cNvSpPr>
          <p:nvPr>
            <p:ph type="title"/>
          </p:nvPr>
        </p:nvSpPr>
        <p:spPr>
          <a:xfrm>
            <a:off x="838200" y="365126"/>
            <a:ext cx="10515600" cy="1252654"/>
          </a:xfrm>
          <a:prstGeom prst="rect">
            <a:avLst/>
          </a:prstGeom>
        </p:spPr>
        <p:txBody>
          <a:bodyPr vert="horz" lIns="91440" tIns="45720" rIns="91440" bIns="45720" rtlCol="0" anchor="ctr">
            <a:normAutofit/>
          </a:bodyPr>
          <a:lstStyle>
            <a:lvl1pPr algn="ctr">
              <a:defRPr b="1">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3CC7D873-AFEA-49D8-A968-997F7223853B}"/>
              </a:ext>
            </a:extLst>
          </p:cNvPr>
          <p:cNvSpPr>
            <a:spLocks noGrp="1"/>
          </p:cNvSpPr>
          <p:nvPr>
            <p:ph idx="1"/>
          </p:nvPr>
        </p:nvSpPr>
        <p:spPr>
          <a:xfrm>
            <a:off x="4742822" y="2341265"/>
            <a:ext cx="6610978" cy="3436537"/>
          </a:xfrm>
          <a:prstGeom prst="rect">
            <a:avLst/>
          </a:prstGeom>
        </p:spPr>
        <p:txBody>
          <a:bodyPr vert="horz" lIns="91440" tIns="45720" rIns="91440" bIns="45720" rtlCol="0">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Graphic 7" descr="Spotting scams icon">
            <a:extLst>
              <a:ext uri="{FF2B5EF4-FFF2-40B4-BE49-F238E27FC236}">
                <a16:creationId xmlns:a16="http://schemas.microsoft.com/office/drawing/2014/main" id="{1475B64D-E0E4-4526-838F-643C5267FD7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516098" y="2775909"/>
            <a:ext cx="2041019" cy="1950808"/>
          </a:xfrm>
          <a:prstGeom prst="rect">
            <a:avLst/>
          </a:prstGeom>
        </p:spPr>
      </p:pic>
    </p:spTree>
    <p:extLst>
      <p:ext uri="{BB962C8B-B14F-4D97-AF65-F5344CB8AC3E}">
        <p14:creationId xmlns:p14="http://schemas.microsoft.com/office/powerpoint/2010/main" val="2926766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608E64-4362-4ED2-8DDE-FE200E21F520}"/>
              </a:ext>
            </a:extLst>
          </p:cNvPr>
          <p:cNvSpPr/>
          <p:nvPr userDrawn="1"/>
        </p:nvSpPr>
        <p:spPr>
          <a:xfrm>
            <a:off x="381000" y="365126"/>
            <a:ext cx="11430000" cy="1252654"/>
          </a:xfrm>
          <a:prstGeom prst="rect">
            <a:avLst/>
          </a:prstGeom>
          <a:solidFill>
            <a:srgbClr val="F7E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Placeholder 1">
            <a:extLst>
              <a:ext uri="{FF2B5EF4-FFF2-40B4-BE49-F238E27FC236}">
                <a16:creationId xmlns:a16="http://schemas.microsoft.com/office/drawing/2014/main" id="{5EEADA14-938E-42D9-87C9-3405A016CAE3}"/>
              </a:ext>
            </a:extLst>
          </p:cNvPr>
          <p:cNvSpPr>
            <a:spLocks noGrp="1"/>
          </p:cNvSpPr>
          <p:nvPr>
            <p:ph type="title"/>
          </p:nvPr>
        </p:nvSpPr>
        <p:spPr>
          <a:xfrm>
            <a:off x="838200" y="365126"/>
            <a:ext cx="10515600" cy="1252654"/>
          </a:xfrm>
          <a:prstGeom prst="rect">
            <a:avLst/>
          </a:prstGeom>
        </p:spPr>
        <p:txBody>
          <a:bodyPr vert="horz" lIns="91440" tIns="45720" rIns="91440" bIns="45720" rtlCol="0" anchor="ctr">
            <a:normAutofit/>
          </a:bodyPr>
          <a:lstStyle>
            <a:lvl1pPr algn="ctr">
              <a:defRPr b="1">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3CC7D873-AFEA-49D8-A968-997F7223853B}"/>
              </a:ext>
            </a:extLst>
          </p:cNvPr>
          <p:cNvSpPr>
            <a:spLocks noGrp="1"/>
          </p:cNvSpPr>
          <p:nvPr>
            <p:ph idx="1"/>
          </p:nvPr>
        </p:nvSpPr>
        <p:spPr>
          <a:xfrm>
            <a:off x="4742822" y="2341265"/>
            <a:ext cx="6610978" cy="3436537"/>
          </a:xfrm>
          <a:prstGeom prst="rect">
            <a:avLst/>
          </a:prstGeom>
        </p:spPr>
        <p:txBody>
          <a:bodyPr vert="horz" lIns="91440" tIns="45720" rIns="91440" bIns="45720" rtlCol="0">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Graphic 5" descr="Finance icon">
            <a:extLst>
              <a:ext uri="{FF2B5EF4-FFF2-40B4-BE49-F238E27FC236}">
                <a16:creationId xmlns:a16="http://schemas.microsoft.com/office/drawing/2014/main" id="{DEF6C32B-F54F-4AB5-A0C8-8AB9F66471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526722" y="3268229"/>
            <a:ext cx="1930566" cy="1012370"/>
          </a:xfrm>
          <a:prstGeom prst="rect">
            <a:avLst/>
          </a:prstGeom>
        </p:spPr>
      </p:pic>
    </p:spTree>
    <p:extLst>
      <p:ext uri="{BB962C8B-B14F-4D97-AF65-F5344CB8AC3E}">
        <p14:creationId xmlns:p14="http://schemas.microsoft.com/office/powerpoint/2010/main" val="234235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608E64-4362-4ED2-8DDE-FE200E21F520}"/>
              </a:ext>
            </a:extLst>
          </p:cNvPr>
          <p:cNvSpPr/>
          <p:nvPr userDrawn="1"/>
        </p:nvSpPr>
        <p:spPr>
          <a:xfrm>
            <a:off x="381000" y="365126"/>
            <a:ext cx="11430000" cy="1252654"/>
          </a:xfrm>
          <a:prstGeom prst="rect">
            <a:avLst/>
          </a:prstGeom>
          <a:solidFill>
            <a:srgbClr val="F7E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Placeholder 1">
            <a:extLst>
              <a:ext uri="{FF2B5EF4-FFF2-40B4-BE49-F238E27FC236}">
                <a16:creationId xmlns:a16="http://schemas.microsoft.com/office/drawing/2014/main" id="{5EEADA14-938E-42D9-87C9-3405A016CAE3}"/>
              </a:ext>
            </a:extLst>
          </p:cNvPr>
          <p:cNvSpPr>
            <a:spLocks noGrp="1"/>
          </p:cNvSpPr>
          <p:nvPr>
            <p:ph type="title"/>
          </p:nvPr>
        </p:nvSpPr>
        <p:spPr>
          <a:xfrm>
            <a:off x="838200" y="365126"/>
            <a:ext cx="10515600" cy="1252654"/>
          </a:xfrm>
          <a:prstGeom prst="rect">
            <a:avLst/>
          </a:prstGeom>
        </p:spPr>
        <p:txBody>
          <a:bodyPr vert="horz" lIns="91440" tIns="45720" rIns="91440" bIns="45720" rtlCol="0" anchor="ctr">
            <a:normAutofit/>
          </a:bodyPr>
          <a:lstStyle>
            <a:lvl1pPr algn="ctr">
              <a:defRPr b="1">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3CC7D873-AFEA-49D8-A968-997F7223853B}"/>
              </a:ext>
            </a:extLst>
          </p:cNvPr>
          <p:cNvSpPr>
            <a:spLocks noGrp="1"/>
          </p:cNvSpPr>
          <p:nvPr>
            <p:ph idx="1"/>
          </p:nvPr>
        </p:nvSpPr>
        <p:spPr>
          <a:xfrm>
            <a:off x="4742822" y="2341265"/>
            <a:ext cx="6610978" cy="3436537"/>
          </a:xfrm>
          <a:prstGeom prst="rect">
            <a:avLst/>
          </a:prstGeom>
        </p:spPr>
        <p:txBody>
          <a:bodyPr vert="horz" lIns="91440" tIns="45720" rIns="91440" bIns="45720" rtlCol="0">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Graphic 7" descr="Checklist icon">
            <a:extLst>
              <a:ext uri="{FF2B5EF4-FFF2-40B4-BE49-F238E27FC236}">
                <a16:creationId xmlns:a16="http://schemas.microsoft.com/office/drawing/2014/main" id="{E7CF1EA4-0817-4267-80F7-D20AC7570F5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28787" y="2747282"/>
            <a:ext cx="1526879" cy="2029007"/>
          </a:xfrm>
          <a:prstGeom prst="rect">
            <a:avLst/>
          </a:prstGeom>
        </p:spPr>
      </p:pic>
    </p:spTree>
    <p:extLst>
      <p:ext uri="{BB962C8B-B14F-4D97-AF65-F5344CB8AC3E}">
        <p14:creationId xmlns:p14="http://schemas.microsoft.com/office/powerpoint/2010/main" val="2867265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608E64-4362-4ED2-8DDE-FE200E21F520}"/>
              </a:ext>
            </a:extLst>
          </p:cNvPr>
          <p:cNvSpPr/>
          <p:nvPr userDrawn="1"/>
        </p:nvSpPr>
        <p:spPr>
          <a:xfrm>
            <a:off x="381000" y="365126"/>
            <a:ext cx="11430000" cy="1252654"/>
          </a:xfrm>
          <a:prstGeom prst="rect">
            <a:avLst/>
          </a:prstGeom>
          <a:solidFill>
            <a:srgbClr val="F7E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Placeholder 1">
            <a:extLst>
              <a:ext uri="{FF2B5EF4-FFF2-40B4-BE49-F238E27FC236}">
                <a16:creationId xmlns:a16="http://schemas.microsoft.com/office/drawing/2014/main" id="{5EEADA14-938E-42D9-87C9-3405A016CAE3}"/>
              </a:ext>
            </a:extLst>
          </p:cNvPr>
          <p:cNvSpPr>
            <a:spLocks noGrp="1"/>
          </p:cNvSpPr>
          <p:nvPr>
            <p:ph type="title"/>
          </p:nvPr>
        </p:nvSpPr>
        <p:spPr>
          <a:xfrm>
            <a:off x="838200" y="365126"/>
            <a:ext cx="10515600" cy="1252654"/>
          </a:xfrm>
          <a:prstGeom prst="rect">
            <a:avLst/>
          </a:prstGeom>
        </p:spPr>
        <p:txBody>
          <a:bodyPr vert="horz" lIns="91440" tIns="45720" rIns="91440" bIns="45720" rtlCol="0" anchor="ctr">
            <a:normAutofit/>
          </a:bodyPr>
          <a:lstStyle>
            <a:lvl1pPr algn="ctr">
              <a:defRPr b="1">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3CC7D873-AFEA-49D8-A968-997F7223853B}"/>
              </a:ext>
            </a:extLst>
          </p:cNvPr>
          <p:cNvSpPr>
            <a:spLocks noGrp="1"/>
          </p:cNvSpPr>
          <p:nvPr>
            <p:ph idx="1"/>
          </p:nvPr>
        </p:nvSpPr>
        <p:spPr>
          <a:xfrm>
            <a:off x="4742822" y="2341265"/>
            <a:ext cx="6610978" cy="3436537"/>
          </a:xfrm>
          <a:prstGeom prst="rect">
            <a:avLst/>
          </a:prstGeom>
        </p:spPr>
        <p:txBody>
          <a:bodyPr vert="horz" lIns="91440" tIns="45720" rIns="91440" bIns="45720" rtlCol="0">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Graphic 5" descr="Free resources icon">
            <a:extLst>
              <a:ext uri="{FF2B5EF4-FFF2-40B4-BE49-F238E27FC236}">
                <a16:creationId xmlns:a16="http://schemas.microsoft.com/office/drawing/2014/main" id="{748A4DE0-9110-496D-96BE-BB1E5A958FB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36379" y="2826426"/>
            <a:ext cx="2801607" cy="2101205"/>
          </a:xfrm>
          <a:prstGeom prst="rect">
            <a:avLst/>
          </a:prstGeom>
        </p:spPr>
      </p:pic>
    </p:spTree>
    <p:extLst>
      <p:ext uri="{BB962C8B-B14F-4D97-AF65-F5344CB8AC3E}">
        <p14:creationId xmlns:p14="http://schemas.microsoft.com/office/powerpoint/2010/main" val="2665037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C376C-3B65-4123-985C-6BC1001374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5EC380-C4B0-4283-BBC7-6E026542C2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5FC1DB-48ED-41CC-937D-F68567ED9B43}"/>
              </a:ext>
            </a:extLst>
          </p:cNvPr>
          <p:cNvSpPr>
            <a:spLocks noGrp="1"/>
          </p:cNvSpPr>
          <p:nvPr>
            <p:ph type="dt" sz="half" idx="10"/>
          </p:nvPr>
        </p:nvSpPr>
        <p:spPr/>
        <p:txBody>
          <a:bodyPr/>
          <a:lstStyle/>
          <a:p>
            <a:fld id="{5B8C7489-A5E8-4A92-8242-CC44C7CF0A5E}" type="datetimeFigureOut">
              <a:rPr lang="en-US" smtClean="0"/>
              <a:t>7/25/2023</a:t>
            </a:fld>
            <a:endParaRPr lang="en-US"/>
          </a:p>
        </p:txBody>
      </p:sp>
      <p:sp>
        <p:nvSpPr>
          <p:cNvPr id="5" name="Footer Placeholder 4">
            <a:extLst>
              <a:ext uri="{FF2B5EF4-FFF2-40B4-BE49-F238E27FC236}">
                <a16:creationId xmlns:a16="http://schemas.microsoft.com/office/drawing/2014/main" id="{6EF2B186-4FC2-49BF-A07B-7A7B7DF7C5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44250-B6D9-4AE5-BC6E-F813821B2FE8}"/>
              </a:ext>
            </a:extLst>
          </p:cNvPr>
          <p:cNvSpPr>
            <a:spLocks noGrp="1"/>
          </p:cNvSpPr>
          <p:nvPr>
            <p:ph type="sldNum" sz="quarter" idx="12"/>
          </p:nvPr>
        </p:nvSpPr>
        <p:spPr/>
        <p:txBody>
          <a:bodyPr/>
          <a:lstStyle/>
          <a:p>
            <a:fld id="{D68DCB0E-6EEB-4A98-8E22-20233D3790FC}" type="slidenum">
              <a:rPr lang="en-US" smtClean="0"/>
              <a:t>‹#›</a:t>
            </a:fld>
            <a:endParaRPr lang="en-US"/>
          </a:p>
        </p:txBody>
      </p:sp>
    </p:spTree>
    <p:extLst>
      <p:ext uri="{BB962C8B-B14F-4D97-AF65-F5344CB8AC3E}">
        <p14:creationId xmlns:p14="http://schemas.microsoft.com/office/powerpoint/2010/main" val="639179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608E64-4362-4ED2-8DDE-FE200E21F520}"/>
              </a:ext>
            </a:extLst>
          </p:cNvPr>
          <p:cNvSpPr/>
          <p:nvPr userDrawn="1"/>
        </p:nvSpPr>
        <p:spPr>
          <a:xfrm>
            <a:off x="381000" y="365126"/>
            <a:ext cx="11430000" cy="1252654"/>
          </a:xfrm>
          <a:prstGeom prst="rect">
            <a:avLst/>
          </a:prstGeom>
          <a:solidFill>
            <a:srgbClr val="F7E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Placeholder 1">
            <a:extLst>
              <a:ext uri="{FF2B5EF4-FFF2-40B4-BE49-F238E27FC236}">
                <a16:creationId xmlns:a16="http://schemas.microsoft.com/office/drawing/2014/main" id="{5EEADA14-938E-42D9-87C9-3405A016CAE3}"/>
              </a:ext>
            </a:extLst>
          </p:cNvPr>
          <p:cNvSpPr>
            <a:spLocks noGrp="1"/>
          </p:cNvSpPr>
          <p:nvPr>
            <p:ph type="title"/>
          </p:nvPr>
        </p:nvSpPr>
        <p:spPr>
          <a:xfrm>
            <a:off x="838200" y="365126"/>
            <a:ext cx="10515600" cy="1252654"/>
          </a:xfrm>
          <a:prstGeom prst="rect">
            <a:avLst/>
          </a:prstGeom>
        </p:spPr>
        <p:txBody>
          <a:bodyPr vert="horz" lIns="91440" tIns="45720" rIns="91440" bIns="45720" rtlCol="0" anchor="ctr">
            <a:normAutofit/>
          </a:bodyPr>
          <a:lstStyle>
            <a:lvl1pPr algn="ctr">
              <a:defRPr b="1">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Text Placeholder 2">
            <a:extLst>
              <a:ext uri="{FF2B5EF4-FFF2-40B4-BE49-F238E27FC236}">
                <a16:creationId xmlns:a16="http://schemas.microsoft.com/office/drawing/2014/main" id="{17F45210-2D91-43E1-A5A4-810A7F1B913D}"/>
              </a:ext>
            </a:extLst>
          </p:cNvPr>
          <p:cNvSpPr>
            <a:spLocks noGrp="1"/>
          </p:cNvSpPr>
          <p:nvPr>
            <p:ph idx="1"/>
          </p:nvPr>
        </p:nvSpPr>
        <p:spPr>
          <a:xfrm>
            <a:off x="2790511" y="2341265"/>
            <a:ext cx="6610978" cy="343653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68504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63742"/>
            <a:ext cx="10515600" cy="2852737"/>
          </a:xfrm>
        </p:spPr>
        <p:txBody>
          <a:bodyPr anchor="ctr">
            <a:normAutofit/>
          </a:bodyPr>
          <a:lstStyle>
            <a:lvl1pPr algn="ctr">
              <a:lnSpc>
                <a:spcPct val="100000"/>
              </a:lnSpc>
              <a:defRPr sz="72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902239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rgbClr val="1C355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63742"/>
            <a:ext cx="10515600" cy="2852737"/>
          </a:xfrm>
        </p:spPr>
        <p:txBody>
          <a:bodyPr anchor="ctr">
            <a:normAutofit/>
          </a:bodyPr>
          <a:lstStyle>
            <a:lvl1pPr algn="ctr">
              <a:lnSpc>
                <a:spcPct val="100000"/>
              </a:lnSpc>
              <a:defRPr sz="72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3" name="Picture 2" descr="Asuntos de Dinero">
            <a:extLst>
              <a:ext uri="{FF2B5EF4-FFF2-40B4-BE49-F238E27FC236}">
                <a16:creationId xmlns:a16="http://schemas.microsoft.com/office/drawing/2014/main" id="{6B9709B6-9BE2-4BDA-B10B-43065EDB9E2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9032" y="4575825"/>
            <a:ext cx="5016967" cy="1464431"/>
          </a:xfrm>
          <a:prstGeom prst="rect">
            <a:avLst/>
          </a:prstGeom>
        </p:spPr>
      </p:pic>
      <p:pic>
        <p:nvPicPr>
          <p:cNvPr id="4" name="Picture 3" descr="Comisión Federal de Comercio">
            <a:extLst>
              <a:ext uri="{FF2B5EF4-FFF2-40B4-BE49-F238E27FC236}">
                <a16:creationId xmlns:a16="http://schemas.microsoft.com/office/drawing/2014/main" id="{28B423C7-8484-4C6C-99E3-6457C1446D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71514" y="4843786"/>
            <a:ext cx="3118338" cy="928507"/>
          </a:xfrm>
          <a:prstGeom prst="rect">
            <a:avLst/>
          </a:prstGeom>
        </p:spPr>
      </p:pic>
    </p:spTree>
    <p:extLst>
      <p:ext uri="{BB962C8B-B14F-4D97-AF65-F5344CB8AC3E}">
        <p14:creationId xmlns:p14="http://schemas.microsoft.com/office/powerpoint/2010/main" val="1401988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4C2CD-3292-4793-A40E-640B410286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4DB299-BAD4-4089-8026-F2B1DFC3F5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364F44-8D62-4548-A752-FBCEFF2E8116}"/>
              </a:ext>
            </a:extLst>
          </p:cNvPr>
          <p:cNvSpPr>
            <a:spLocks noGrp="1"/>
          </p:cNvSpPr>
          <p:nvPr>
            <p:ph type="dt" sz="half" idx="10"/>
          </p:nvPr>
        </p:nvSpPr>
        <p:spPr/>
        <p:txBody>
          <a:bodyPr/>
          <a:lstStyle/>
          <a:p>
            <a:fld id="{5B8C7489-A5E8-4A92-8242-CC44C7CF0A5E}" type="datetimeFigureOut">
              <a:rPr lang="en-US" smtClean="0"/>
              <a:t>7/25/2023</a:t>
            </a:fld>
            <a:endParaRPr lang="en-US"/>
          </a:p>
        </p:txBody>
      </p:sp>
      <p:sp>
        <p:nvSpPr>
          <p:cNvPr id="5" name="Footer Placeholder 4">
            <a:extLst>
              <a:ext uri="{FF2B5EF4-FFF2-40B4-BE49-F238E27FC236}">
                <a16:creationId xmlns:a16="http://schemas.microsoft.com/office/drawing/2014/main" id="{E9447B38-77D6-44E0-A9EF-9AABE08DE5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429484-E9D3-45B0-8DEB-E90E113680BF}"/>
              </a:ext>
            </a:extLst>
          </p:cNvPr>
          <p:cNvSpPr>
            <a:spLocks noGrp="1"/>
          </p:cNvSpPr>
          <p:nvPr>
            <p:ph type="sldNum" sz="quarter" idx="12"/>
          </p:nvPr>
        </p:nvSpPr>
        <p:spPr/>
        <p:txBody>
          <a:bodyPr/>
          <a:lstStyle/>
          <a:p>
            <a:fld id="{D68DCB0E-6EEB-4A98-8E22-20233D3790FC}" type="slidenum">
              <a:rPr lang="en-US" smtClean="0"/>
              <a:t>‹#›</a:t>
            </a:fld>
            <a:endParaRPr lang="en-US"/>
          </a:p>
        </p:txBody>
      </p:sp>
    </p:spTree>
    <p:extLst>
      <p:ext uri="{BB962C8B-B14F-4D97-AF65-F5344CB8AC3E}">
        <p14:creationId xmlns:p14="http://schemas.microsoft.com/office/powerpoint/2010/main" val="1668585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70723-2348-4DA6-89F8-14CFE937EE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A33A72-BCF2-4E23-85CD-EA05AE4BBB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9AE2C2-11C9-4082-A04C-B471A6E93C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849184-06F4-49B1-8231-A01CC22DB13F}"/>
              </a:ext>
            </a:extLst>
          </p:cNvPr>
          <p:cNvSpPr>
            <a:spLocks noGrp="1"/>
          </p:cNvSpPr>
          <p:nvPr>
            <p:ph type="dt" sz="half" idx="10"/>
          </p:nvPr>
        </p:nvSpPr>
        <p:spPr/>
        <p:txBody>
          <a:bodyPr/>
          <a:lstStyle/>
          <a:p>
            <a:fld id="{5B8C7489-A5E8-4A92-8242-CC44C7CF0A5E}" type="datetimeFigureOut">
              <a:rPr lang="en-US" smtClean="0"/>
              <a:t>7/25/2023</a:t>
            </a:fld>
            <a:endParaRPr lang="en-US"/>
          </a:p>
        </p:txBody>
      </p:sp>
      <p:sp>
        <p:nvSpPr>
          <p:cNvPr id="6" name="Footer Placeholder 5">
            <a:extLst>
              <a:ext uri="{FF2B5EF4-FFF2-40B4-BE49-F238E27FC236}">
                <a16:creationId xmlns:a16="http://schemas.microsoft.com/office/drawing/2014/main" id="{512C3121-02D0-43AE-A696-D4813462BB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FED978-179B-4D38-99EA-D23170A3F2D1}"/>
              </a:ext>
            </a:extLst>
          </p:cNvPr>
          <p:cNvSpPr>
            <a:spLocks noGrp="1"/>
          </p:cNvSpPr>
          <p:nvPr>
            <p:ph type="sldNum" sz="quarter" idx="12"/>
          </p:nvPr>
        </p:nvSpPr>
        <p:spPr/>
        <p:txBody>
          <a:bodyPr/>
          <a:lstStyle/>
          <a:p>
            <a:fld id="{D68DCB0E-6EEB-4A98-8E22-20233D3790FC}" type="slidenum">
              <a:rPr lang="en-US" smtClean="0"/>
              <a:t>‹#›</a:t>
            </a:fld>
            <a:endParaRPr lang="en-US"/>
          </a:p>
        </p:txBody>
      </p:sp>
    </p:spTree>
    <p:extLst>
      <p:ext uri="{BB962C8B-B14F-4D97-AF65-F5344CB8AC3E}">
        <p14:creationId xmlns:p14="http://schemas.microsoft.com/office/powerpoint/2010/main" val="3629632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2EE9D-57B3-4A91-8803-E26D815CEF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5E9B54-9516-439A-BA47-7695E2AA04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4A13F8-EFE6-4B68-9D16-56BC0645D0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2621A4-E2AA-45CA-A942-33EC1B63D0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D848FF-8317-4FA0-8588-FC8D490729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9255A3-DFEE-4962-9843-0BB79C652DEE}"/>
              </a:ext>
            </a:extLst>
          </p:cNvPr>
          <p:cNvSpPr>
            <a:spLocks noGrp="1"/>
          </p:cNvSpPr>
          <p:nvPr>
            <p:ph type="dt" sz="half" idx="10"/>
          </p:nvPr>
        </p:nvSpPr>
        <p:spPr/>
        <p:txBody>
          <a:bodyPr/>
          <a:lstStyle/>
          <a:p>
            <a:fld id="{5B8C7489-A5E8-4A92-8242-CC44C7CF0A5E}" type="datetimeFigureOut">
              <a:rPr lang="en-US" smtClean="0"/>
              <a:t>7/25/2023</a:t>
            </a:fld>
            <a:endParaRPr lang="en-US"/>
          </a:p>
        </p:txBody>
      </p:sp>
      <p:sp>
        <p:nvSpPr>
          <p:cNvPr id="8" name="Footer Placeholder 7">
            <a:extLst>
              <a:ext uri="{FF2B5EF4-FFF2-40B4-BE49-F238E27FC236}">
                <a16:creationId xmlns:a16="http://schemas.microsoft.com/office/drawing/2014/main" id="{57EDA173-641D-43CD-8E97-C77617CB86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C97D9C-2509-4D7A-A592-6A36B2F22467}"/>
              </a:ext>
            </a:extLst>
          </p:cNvPr>
          <p:cNvSpPr>
            <a:spLocks noGrp="1"/>
          </p:cNvSpPr>
          <p:nvPr>
            <p:ph type="sldNum" sz="quarter" idx="12"/>
          </p:nvPr>
        </p:nvSpPr>
        <p:spPr/>
        <p:txBody>
          <a:bodyPr/>
          <a:lstStyle/>
          <a:p>
            <a:fld id="{D68DCB0E-6EEB-4A98-8E22-20233D3790FC}" type="slidenum">
              <a:rPr lang="en-US" smtClean="0"/>
              <a:t>‹#›</a:t>
            </a:fld>
            <a:endParaRPr lang="en-US"/>
          </a:p>
        </p:txBody>
      </p:sp>
    </p:spTree>
    <p:extLst>
      <p:ext uri="{BB962C8B-B14F-4D97-AF65-F5344CB8AC3E}">
        <p14:creationId xmlns:p14="http://schemas.microsoft.com/office/powerpoint/2010/main" val="416226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A353-AF34-42EE-AC39-D69526D522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28A2B3-1BCE-4E14-AB22-14E40C50B3CE}"/>
              </a:ext>
            </a:extLst>
          </p:cNvPr>
          <p:cNvSpPr>
            <a:spLocks noGrp="1"/>
          </p:cNvSpPr>
          <p:nvPr>
            <p:ph type="dt" sz="half" idx="10"/>
          </p:nvPr>
        </p:nvSpPr>
        <p:spPr/>
        <p:txBody>
          <a:bodyPr/>
          <a:lstStyle/>
          <a:p>
            <a:fld id="{5B8C7489-A5E8-4A92-8242-CC44C7CF0A5E}" type="datetimeFigureOut">
              <a:rPr lang="en-US" smtClean="0"/>
              <a:t>7/25/2023</a:t>
            </a:fld>
            <a:endParaRPr lang="en-US"/>
          </a:p>
        </p:txBody>
      </p:sp>
      <p:sp>
        <p:nvSpPr>
          <p:cNvPr id="4" name="Footer Placeholder 3">
            <a:extLst>
              <a:ext uri="{FF2B5EF4-FFF2-40B4-BE49-F238E27FC236}">
                <a16:creationId xmlns:a16="http://schemas.microsoft.com/office/drawing/2014/main" id="{9BE730DA-C784-4866-8E18-19F97484D2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294157-EC44-4F3E-8AE8-D9AB5DA74847}"/>
              </a:ext>
            </a:extLst>
          </p:cNvPr>
          <p:cNvSpPr>
            <a:spLocks noGrp="1"/>
          </p:cNvSpPr>
          <p:nvPr>
            <p:ph type="sldNum" sz="quarter" idx="12"/>
          </p:nvPr>
        </p:nvSpPr>
        <p:spPr/>
        <p:txBody>
          <a:bodyPr/>
          <a:lstStyle/>
          <a:p>
            <a:fld id="{D68DCB0E-6EEB-4A98-8E22-20233D3790FC}" type="slidenum">
              <a:rPr lang="en-US" smtClean="0"/>
              <a:t>‹#›</a:t>
            </a:fld>
            <a:endParaRPr lang="en-US"/>
          </a:p>
        </p:txBody>
      </p:sp>
    </p:spTree>
    <p:extLst>
      <p:ext uri="{BB962C8B-B14F-4D97-AF65-F5344CB8AC3E}">
        <p14:creationId xmlns:p14="http://schemas.microsoft.com/office/powerpoint/2010/main" val="1867396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C2D82E-91E6-4945-AD70-E7466CFA39C3}"/>
              </a:ext>
            </a:extLst>
          </p:cNvPr>
          <p:cNvSpPr>
            <a:spLocks noGrp="1"/>
          </p:cNvSpPr>
          <p:nvPr>
            <p:ph type="dt" sz="half" idx="10"/>
          </p:nvPr>
        </p:nvSpPr>
        <p:spPr/>
        <p:txBody>
          <a:bodyPr/>
          <a:lstStyle/>
          <a:p>
            <a:fld id="{5B8C7489-A5E8-4A92-8242-CC44C7CF0A5E}" type="datetimeFigureOut">
              <a:rPr lang="en-US" smtClean="0"/>
              <a:t>7/25/2023</a:t>
            </a:fld>
            <a:endParaRPr lang="en-US"/>
          </a:p>
        </p:txBody>
      </p:sp>
      <p:sp>
        <p:nvSpPr>
          <p:cNvPr id="3" name="Footer Placeholder 2">
            <a:extLst>
              <a:ext uri="{FF2B5EF4-FFF2-40B4-BE49-F238E27FC236}">
                <a16:creationId xmlns:a16="http://schemas.microsoft.com/office/drawing/2014/main" id="{40533C99-5B5D-4C2E-BA86-5751DA1A12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A6D201-4444-4F6F-9D00-2DDED599EEC6}"/>
              </a:ext>
            </a:extLst>
          </p:cNvPr>
          <p:cNvSpPr>
            <a:spLocks noGrp="1"/>
          </p:cNvSpPr>
          <p:nvPr>
            <p:ph type="sldNum" sz="quarter" idx="12"/>
          </p:nvPr>
        </p:nvSpPr>
        <p:spPr/>
        <p:txBody>
          <a:bodyPr/>
          <a:lstStyle/>
          <a:p>
            <a:fld id="{D68DCB0E-6EEB-4A98-8E22-20233D3790FC}" type="slidenum">
              <a:rPr lang="en-US" smtClean="0"/>
              <a:t>‹#›</a:t>
            </a:fld>
            <a:endParaRPr lang="en-US"/>
          </a:p>
        </p:txBody>
      </p:sp>
    </p:spTree>
    <p:extLst>
      <p:ext uri="{BB962C8B-B14F-4D97-AF65-F5344CB8AC3E}">
        <p14:creationId xmlns:p14="http://schemas.microsoft.com/office/powerpoint/2010/main" val="4258892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A92BF-A339-4683-B0FC-94FE80FACC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85B13D-B570-4BCC-8038-B6059D8A36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281CC2-CC67-4C3D-913F-24BB0E2721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E398A5-694C-4441-9D13-5BABC996E87B}"/>
              </a:ext>
            </a:extLst>
          </p:cNvPr>
          <p:cNvSpPr>
            <a:spLocks noGrp="1"/>
          </p:cNvSpPr>
          <p:nvPr>
            <p:ph type="dt" sz="half" idx="10"/>
          </p:nvPr>
        </p:nvSpPr>
        <p:spPr/>
        <p:txBody>
          <a:bodyPr/>
          <a:lstStyle/>
          <a:p>
            <a:fld id="{5B8C7489-A5E8-4A92-8242-CC44C7CF0A5E}" type="datetimeFigureOut">
              <a:rPr lang="en-US" smtClean="0"/>
              <a:t>7/25/2023</a:t>
            </a:fld>
            <a:endParaRPr lang="en-US"/>
          </a:p>
        </p:txBody>
      </p:sp>
      <p:sp>
        <p:nvSpPr>
          <p:cNvPr id="6" name="Footer Placeholder 5">
            <a:extLst>
              <a:ext uri="{FF2B5EF4-FFF2-40B4-BE49-F238E27FC236}">
                <a16:creationId xmlns:a16="http://schemas.microsoft.com/office/drawing/2014/main" id="{4E1F4302-885F-4581-94DB-59AE350568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8DAEAC-49AF-4712-9E7E-2D0AF776A338}"/>
              </a:ext>
            </a:extLst>
          </p:cNvPr>
          <p:cNvSpPr>
            <a:spLocks noGrp="1"/>
          </p:cNvSpPr>
          <p:nvPr>
            <p:ph type="sldNum" sz="quarter" idx="12"/>
          </p:nvPr>
        </p:nvSpPr>
        <p:spPr/>
        <p:txBody>
          <a:bodyPr/>
          <a:lstStyle/>
          <a:p>
            <a:fld id="{D68DCB0E-6EEB-4A98-8E22-20233D3790FC}" type="slidenum">
              <a:rPr lang="en-US" smtClean="0"/>
              <a:t>‹#›</a:t>
            </a:fld>
            <a:endParaRPr lang="en-US"/>
          </a:p>
        </p:txBody>
      </p:sp>
    </p:spTree>
    <p:extLst>
      <p:ext uri="{BB962C8B-B14F-4D97-AF65-F5344CB8AC3E}">
        <p14:creationId xmlns:p14="http://schemas.microsoft.com/office/powerpoint/2010/main" val="1662221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E03CD-35E6-430B-B30E-5BCCB85DC9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76F8DA-BAEA-4E99-B70B-B294628E2C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FD66FB-6570-4A55-9725-CB1C5CCCE7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49D917-E64F-43DE-8A3A-D24DD7EE046A}"/>
              </a:ext>
            </a:extLst>
          </p:cNvPr>
          <p:cNvSpPr>
            <a:spLocks noGrp="1"/>
          </p:cNvSpPr>
          <p:nvPr>
            <p:ph type="dt" sz="half" idx="10"/>
          </p:nvPr>
        </p:nvSpPr>
        <p:spPr/>
        <p:txBody>
          <a:bodyPr/>
          <a:lstStyle/>
          <a:p>
            <a:fld id="{5B8C7489-A5E8-4A92-8242-CC44C7CF0A5E}" type="datetimeFigureOut">
              <a:rPr lang="en-US" smtClean="0"/>
              <a:t>7/25/2023</a:t>
            </a:fld>
            <a:endParaRPr lang="en-US"/>
          </a:p>
        </p:txBody>
      </p:sp>
      <p:sp>
        <p:nvSpPr>
          <p:cNvPr id="6" name="Footer Placeholder 5">
            <a:extLst>
              <a:ext uri="{FF2B5EF4-FFF2-40B4-BE49-F238E27FC236}">
                <a16:creationId xmlns:a16="http://schemas.microsoft.com/office/drawing/2014/main" id="{668F1793-DBD5-4332-8B2D-22CA79D5E2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08A229-D3A0-45E3-AEFE-E082D8793388}"/>
              </a:ext>
            </a:extLst>
          </p:cNvPr>
          <p:cNvSpPr>
            <a:spLocks noGrp="1"/>
          </p:cNvSpPr>
          <p:nvPr>
            <p:ph type="sldNum" sz="quarter" idx="12"/>
          </p:nvPr>
        </p:nvSpPr>
        <p:spPr/>
        <p:txBody>
          <a:bodyPr/>
          <a:lstStyle/>
          <a:p>
            <a:fld id="{D68DCB0E-6EEB-4A98-8E22-20233D3790FC}" type="slidenum">
              <a:rPr lang="en-US" smtClean="0"/>
              <a:t>‹#›</a:t>
            </a:fld>
            <a:endParaRPr lang="en-US"/>
          </a:p>
        </p:txBody>
      </p:sp>
    </p:spTree>
    <p:extLst>
      <p:ext uri="{BB962C8B-B14F-4D97-AF65-F5344CB8AC3E}">
        <p14:creationId xmlns:p14="http://schemas.microsoft.com/office/powerpoint/2010/main" val="4207761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FADEC3-A3E7-4A07-AF5C-982767A32A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E22619-84D2-4A0A-8FCF-64E11B4F71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99903-EB16-40B3-B8E1-6FA0F9072D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C7489-A5E8-4A92-8242-CC44C7CF0A5E}" type="datetimeFigureOut">
              <a:rPr lang="en-US" smtClean="0"/>
              <a:t>7/25/2023</a:t>
            </a:fld>
            <a:endParaRPr lang="en-US"/>
          </a:p>
        </p:txBody>
      </p:sp>
      <p:sp>
        <p:nvSpPr>
          <p:cNvPr id="5" name="Footer Placeholder 4">
            <a:extLst>
              <a:ext uri="{FF2B5EF4-FFF2-40B4-BE49-F238E27FC236}">
                <a16:creationId xmlns:a16="http://schemas.microsoft.com/office/drawing/2014/main" id="{826B80FE-184F-4EFA-926B-084CA84A27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73B8A0-F411-4448-9AD3-AD02C65FA3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DCB0E-6EEB-4A98-8E22-20233D3790FC}" type="slidenum">
              <a:rPr lang="en-US" smtClean="0"/>
              <a:t>‹#›</a:t>
            </a:fld>
            <a:endParaRPr lang="en-US"/>
          </a:p>
        </p:txBody>
      </p:sp>
    </p:spTree>
    <p:extLst>
      <p:ext uri="{BB962C8B-B14F-4D97-AF65-F5344CB8AC3E}">
        <p14:creationId xmlns:p14="http://schemas.microsoft.com/office/powerpoint/2010/main" val="2215362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1" r:id="rId14"/>
    <p:sldLayoutId id="2147483666" r:id="rId15"/>
    <p:sldLayoutId id="2147483667" r:id="rId16"/>
    <p:sldLayoutId id="2147483668" r:id="rId17"/>
    <p:sldLayoutId id="2147483669" r:id="rId18"/>
    <p:sldLayoutId id="2147483670" r:id="rId19"/>
    <p:sldLayoutId id="2147483662" r:id="rId20"/>
    <p:sldLayoutId id="2147483663" r:id="rId21"/>
    <p:sldLayoutId id="2147483665"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A149146-460C-4C79-AFD4-7EB057A90013}"/>
              </a:ext>
            </a:extLst>
          </p:cNvPr>
          <p:cNvSpPr>
            <a:spLocks noGrp="1"/>
          </p:cNvSpPr>
          <p:nvPr>
            <p:ph type="body" sz="quarter" idx="11"/>
          </p:nvPr>
        </p:nvSpPr>
        <p:spPr/>
        <p:txBody>
          <a:bodyPr/>
          <a:lstStyle/>
          <a:p>
            <a:r>
              <a:rPr lang="en-US" dirty="0" err="1"/>
              <a:t>Nombre</a:t>
            </a:r>
            <a:r>
              <a:rPr lang="en-US" dirty="0"/>
              <a:t>   |  </a:t>
            </a:r>
            <a:r>
              <a:rPr lang="en-US" dirty="0" err="1"/>
              <a:t>Fecha</a:t>
            </a:r>
            <a:r>
              <a:rPr lang="en-US" dirty="0"/>
              <a:t> </a:t>
            </a:r>
          </a:p>
        </p:txBody>
      </p:sp>
      <p:sp>
        <p:nvSpPr>
          <p:cNvPr id="2" name="Title 1">
            <a:extLst>
              <a:ext uri="{FF2B5EF4-FFF2-40B4-BE49-F238E27FC236}">
                <a16:creationId xmlns:a16="http://schemas.microsoft.com/office/drawing/2014/main" id="{6246F532-B1A1-493E-8A5E-81A68EB56D4F}"/>
              </a:ext>
            </a:extLst>
          </p:cNvPr>
          <p:cNvSpPr>
            <a:spLocks noGrp="1"/>
          </p:cNvSpPr>
          <p:nvPr>
            <p:ph type="title"/>
          </p:nvPr>
        </p:nvSpPr>
        <p:spPr/>
        <p:txBody>
          <a:bodyPr/>
          <a:lstStyle/>
          <a:p>
            <a:r>
              <a:rPr lang="es-US" sz="4800" dirty="0">
                <a:effectLst/>
                <a:ea typeface="Calibri" panose="020F0502020204030204" pitchFamily="34" charset="0"/>
              </a:rPr>
              <a:t>Tomando control de su informe de crédito</a:t>
            </a:r>
            <a:endParaRPr lang="es-ES" sz="4800" dirty="0"/>
          </a:p>
        </p:txBody>
      </p:sp>
    </p:spTree>
    <p:extLst>
      <p:ext uri="{BB962C8B-B14F-4D97-AF65-F5344CB8AC3E}">
        <p14:creationId xmlns:p14="http://schemas.microsoft.com/office/powerpoint/2010/main" val="769126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7B8A0D-6A85-4C50-8FA0-07CC13FDAC2B}"/>
              </a:ext>
            </a:extLst>
          </p:cNvPr>
          <p:cNvSpPr>
            <a:spLocks noGrp="1"/>
          </p:cNvSpPr>
          <p:nvPr>
            <p:ph type="title"/>
          </p:nvPr>
        </p:nvSpPr>
        <p:spPr>
          <a:xfrm>
            <a:off x="482600" y="365126"/>
            <a:ext cx="11176000" cy="1252654"/>
          </a:xfrm>
        </p:spPr>
        <p:txBody>
          <a:bodyPr>
            <a:normAutofit/>
          </a:bodyPr>
          <a:lstStyle/>
          <a:p>
            <a:r>
              <a:rPr lang="es-ES" sz="3600" dirty="0"/>
              <a:t>Cómo detectar estafas de reparación de crédito</a:t>
            </a:r>
            <a:endParaRPr lang="en-US" sz="3600" dirty="0"/>
          </a:p>
        </p:txBody>
      </p:sp>
      <p:sp>
        <p:nvSpPr>
          <p:cNvPr id="2" name="TextBox 1">
            <a:extLst>
              <a:ext uri="{FF2B5EF4-FFF2-40B4-BE49-F238E27FC236}">
                <a16:creationId xmlns:a16="http://schemas.microsoft.com/office/drawing/2014/main" id="{35990117-7423-9950-5685-5901610E5BF4}"/>
              </a:ext>
            </a:extLst>
          </p:cNvPr>
          <p:cNvSpPr txBox="1"/>
          <p:nvPr/>
        </p:nvSpPr>
        <p:spPr>
          <a:xfrm>
            <a:off x="2093926" y="2087463"/>
            <a:ext cx="9871715"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800" b="1" dirty="0">
                <a:latin typeface="Arial" panose="020B0604020202020204" pitchFamily="34" charset="0"/>
                <a:cs typeface="Arial" panose="020B0604020202020204" pitchFamily="34" charset="0"/>
              </a:rPr>
              <a:t>Los estafadores dicen: </a:t>
            </a:r>
            <a:r>
              <a:rPr lang="es-ES" sz="2800" dirty="0">
                <a:latin typeface="Arial" panose="020B0604020202020204" pitchFamily="34" charset="0"/>
                <a:cs typeface="Arial" panose="020B0604020202020204" pitchFamily="34" charset="0"/>
              </a:rPr>
              <a:t>¿Problemas de crédito? ¡No hay problema!</a:t>
            </a:r>
          </a:p>
          <a:p>
            <a:endParaRPr lang="es-ES" sz="2800" b="1" dirty="0">
              <a:latin typeface="Arial" panose="020B0604020202020204" pitchFamily="34" charset="0"/>
              <a:cs typeface="Arial" panose="020B0604020202020204" pitchFamily="34" charset="0"/>
            </a:endParaRPr>
          </a:p>
          <a:p>
            <a:r>
              <a:rPr lang="es-ES" sz="2800" b="1" dirty="0">
                <a:latin typeface="Arial" panose="020B0604020202020204" pitchFamily="34" charset="0"/>
                <a:cs typeface="Arial" panose="020B0604020202020204" pitchFamily="34" charset="0"/>
              </a:rPr>
              <a:t>El estafador dice: </a:t>
            </a:r>
            <a:r>
              <a:rPr lang="es-ES" sz="2800" dirty="0">
                <a:latin typeface="Arial" panose="020B0604020202020204" pitchFamily="34" charset="0"/>
                <a:cs typeface="Arial" panose="020B0604020202020204" pitchFamily="34" charset="0"/>
              </a:rPr>
              <a:t>¡Podemos eliminar bancarrotas, juicios, gravámenes y préstamos incobrables de su archivo de crédito para siempre!</a:t>
            </a:r>
          </a:p>
          <a:p>
            <a:endParaRPr lang="es-ES" sz="2800" b="1" dirty="0">
              <a:latin typeface="Arial" panose="020B0604020202020204" pitchFamily="34" charset="0"/>
              <a:cs typeface="Arial" panose="020B0604020202020204" pitchFamily="34" charset="0"/>
            </a:endParaRPr>
          </a:p>
          <a:p>
            <a:r>
              <a:rPr lang="es-ES" sz="2800" b="1" dirty="0">
                <a:latin typeface="Arial" panose="020B0604020202020204" pitchFamily="34" charset="0"/>
                <a:cs typeface="Arial" panose="020B0604020202020204" pitchFamily="34" charset="0"/>
              </a:rPr>
              <a:t>Los estafadores dicen: </a:t>
            </a:r>
            <a:r>
              <a:rPr lang="es-ES" sz="2800" dirty="0">
                <a:latin typeface="Arial" panose="020B0604020202020204" pitchFamily="34" charset="0"/>
                <a:cs typeface="Arial" panose="020B0604020202020204" pitchFamily="34" charset="0"/>
              </a:rPr>
              <a:t>¡Podemos borrar su mal crédito, garantizado! </a:t>
            </a:r>
          </a:p>
          <a:p>
            <a:endParaRPr lang="en-US" sz="2800" dirty="0">
              <a:latin typeface="Arial" panose="020B0604020202020204" pitchFamily="34" charset="0"/>
              <a:cs typeface="Arial" panose="020B0604020202020204" pitchFamily="34" charset="0"/>
            </a:endParaRPr>
          </a:p>
        </p:txBody>
      </p:sp>
      <p:sp>
        <p:nvSpPr>
          <p:cNvPr id="3" name="Arrow: Right 2">
            <a:extLst>
              <a:ext uri="{FF2B5EF4-FFF2-40B4-BE49-F238E27FC236}">
                <a16:creationId xmlns:a16="http://schemas.microsoft.com/office/drawing/2014/main" id="{496643BB-5FB2-0C5A-93B6-32FCAC2936A9}"/>
              </a:ext>
            </a:extLst>
          </p:cNvPr>
          <p:cNvSpPr/>
          <p:nvPr/>
        </p:nvSpPr>
        <p:spPr>
          <a:xfrm>
            <a:off x="824592" y="2091887"/>
            <a:ext cx="977660" cy="488830"/>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25BF744A-68A1-27B2-A595-DC926268FB78}"/>
              </a:ext>
            </a:extLst>
          </p:cNvPr>
          <p:cNvSpPr/>
          <p:nvPr/>
        </p:nvSpPr>
        <p:spPr>
          <a:xfrm>
            <a:off x="821530" y="3596020"/>
            <a:ext cx="977660" cy="488830"/>
          </a:xfrm>
          <a:prstGeom prst="right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1DD49471-5CD9-AA13-35F8-9DBF32C10EB3}"/>
              </a:ext>
            </a:extLst>
          </p:cNvPr>
          <p:cNvSpPr/>
          <p:nvPr/>
        </p:nvSpPr>
        <p:spPr>
          <a:xfrm>
            <a:off x="821530" y="5045237"/>
            <a:ext cx="977660" cy="488830"/>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5504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623CA-7D25-44B9-A824-6C38A0A362B5}"/>
              </a:ext>
            </a:extLst>
          </p:cNvPr>
          <p:cNvSpPr>
            <a:spLocks noGrp="1"/>
          </p:cNvSpPr>
          <p:nvPr>
            <p:ph type="title"/>
          </p:nvPr>
        </p:nvSpPr>
        <p:spPr/>
        <p:txBody>
          <a:bodyPr>
            <a:normAutofit/>
          </a:bodyPr>
          <a:lstStyle/>
          <a:p>
            <a:r>
              <a:rPr lang="es-ES" sz="4000" dirty="0">
                <a:effectLst/>
                <a:ea typeface="Calibri" panose="020F0502020204030204" pitchFamily="34" charset="0"/>
              </a:rPr>
              <a:t>Estafas de reparación de crédito: </a:t>
            </a:r>
            <a:br>
              <a:rPr lang="es-ES" sz="4000" dirty="0">
                <a:effectLst/>
                <a:ea typeface="Calibri" panose="020F0502020204030204" pitchFamily="34" charset="0"/>
              </a:rPr>
            </a:br>
            <a:r>
              <a:rPr lang="es-ES" sz="4000" dirty="0">
                <a:effectLst/>
                <a:ea typeface="Calibri" panose="020F0502020204030204" pitchFamily="34" charset="0"/>
              </a:rPr>
              <a:t>busque las banderas rojas</a:t>
            </a:r>
            <a:endParaRPr lang="en-US" sz="4000" dirty="0"/>
          </a:p>
        </p:txBody>
      </p:sp>
      <p:sp>
        <p:nvSpPr>
          <p:cNvPr id="3" name="Content Placeholder 2">
            <a:extLst>
              <a:ext uri="{FF2B5EF4-FFF2-40B4-BE49-F238E27FC236}">
                <a16:creationId xmlns:a16="http://schemas.microsoft.com/office/drawing/2014/main" id="{FB20245E-4D3F-4E82-9FC7-AF1251764304}"/>
              </a:ext>
            </a:extLst>
          </p:cNvPr>
          <p:cNvSpPr>
            <a:spLocks noGrp="1"/>
          </p:cNvSpPr>
          <p:nvPr>
            <p:ph idx="1"/>
          </p:nvPr>
        </p:nvSpPr>
        <p:spPr>
          <a:xfrm>
            <a:off x="4742822" y="2341265"/>
            <a:ext cx="6610978" cy="3674524"/>
          </a:xfrm>
        </p:spPr>
        <p:txBody>
          <a:bodyPr>
            <a:noAutofit/>
          </a:bodyPr>
          <a:lstStyle/>
          <a:p>
            <a:pPr marL="342900" marR="0" lvl="0" indent="-342900">
              <a:lnSpc>
                <a:spcPct val="107000"/>
              </a:lnSpc>
              <a:spcBef>
                <a:spcPts val="0"/>
              </a:spcBef>
              <a:spcAft>
                <a:spcPts val="800"/>
              </a:spcAft>
              <a:buFont typeface="Symbol" panose="05050102010706020507" pitchFamily="18" charset="2"/>
              <a:buChar char=""/>
              <a:tabLst>
                <a:tab pos="457200" algn="l"/>
              </a:tabLst>
            </a:pPr>
            <a:r>
              <a:rPr lang="es-ES" sz="2000" dirty="0">
                <a:effectLst/>
                <a:ea typeface="Calibri" panose="020F0502020204030204" pitchFamily="34" charset="0"/>
              </a:rPr>
              <a:t>Los estafadores insisten en que les pague antes de que lo ayuden</a:t>
            </a:r>
            <a:endParaRPr lang="en-US" sz="2000" dirty="0">
              <a:effectLst/>
              <a:ea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s-ES" sz="2000" dirty="0">
                <a:effectLst/>
                <a:ea typeface="Calibri" panose="020F0502020204030204" pitchFamily="34" charset="0"/>
              </a:rPr>
              <a:t>Los estafadores le dicen que no se comunique con las agencias de crédito usted mismo</a:t>
            </a:r>
            <a:endParaRPr lang="en-US" sz="2000" dirty="0">
              <a:effectLst/>
              <a:ea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s-ES" sz="2000" dirty="0">
                <a:effectLst/>
                <a:ea typeface="Calibri" panose="020F0502020204030204" pitchFamily="34" charset="0"/>
              </a:rPr>
              <a:t>Los estafadores le dicen que dispute información </a:t>
            </a:r>
            <a:r>
              <a:rPr lang="es-ES" sz="2000" b="1" dirty="0">
                <a:effectLst/>
                <a:ea typeface="Calibri" panose="020F0502020204030204" pitchFamily="34" charset="0"/>
              </a:rPr>
              <a:t>precisa</a:t>
            </a:r>
            <a:r>
              <a:rPr lang="es-ES" sz="2000" dirty="0">
                <a:effectLst/>
                <a:ea typeface="Calibri" panose="020F0502020204030204" pitchFamily="34" charset="0"/>
              </a:rPr>
              <a:t> en su informe de crédito</a:t>
            </a:r>
            <a:endParaRPr lang="en-US" sz="2000" dirty="0">
              <a:effectLst/>
              <a:ea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s-ES" sz="2000" dirty="0">
                <a:effectLst/>
                <a:ea typeface="Calibri" panose="020F0502020204030204" pitchFamily="34" charset="0"/>
              </a:rPr>
              <a:t>Los estafadores le dicen que mienta en sus solicitudes de crédito y préstamo</a:t>
            </a:r>
            <a:endParaRPr lang="en-US" sz="2000" dirty="0">
              <a:effectLst/>
              <a:ea typeface="Calibri" panose="020F0502020204030204" pitchFamily="34" charset="0"/>
            </a:endParaRPr>
          </a:p>
          <a:p>
            <a:pPr marL="0" marR="0" indent="0">
              <a:buNone/>
            </a:pPr>
            <a:r>
              <a:rPr lang="es-ES" sz="2000" b="0" dirty="0">
                <a:solidFill>
                  <a:srgbClr val="000000"/>
                </a:solidFill>
                <a:effectLst/>
                <a:ea typeface="Times New Roman" panose="02020603050405020304" pitchFamily="18" charset="0"/>
              </a:rPr>
              <a:t>Aprenda más información en </a:t>
            </a:r>
            <a:r>
              <a:rPr lang="es-ES" sz="2000" b="1" dirty="0">
                <a:solidFill>
                  <a:srgbClr val="000000"/>
                </a:solidFill>
                <a:effectLst/>
                <a:ea typeface="Times New Roman" panose="02020603050405020304" pitchFamily="18" charset="0"/>
              </a:rPr>
              <a:t>ftc.gov/</a:t>
            </a:r>
            <a:r>
              <a:rPr lang="es-ES" sz="1800" b="1" dirty="0" err="1">
                <a:solidFill>
                  <a:srgbClr val="000000"/>
                </a:solidFill>
                <a:effectLst/>
                <a:ea typeface="Times New Roman" panose="02020603050405020304" pitchFamily="18" charset="0"/>
              </a:rPr>
              <a:t>credito</a:t>
            </a:r>
            <a:r>
              <a:rPr lang="es-ES" sz="1800" b="1" dirty="0">
                <a:solidFill>
                  <a:srgbClr val="000000"/>
                </a:solidFill>
                <a:effectLst/>
                <a:ea typeface="Times New Roman" panose="02020603050405020304" pitchFamily="18" charset="0"/>
              </a:rPr>
              <a:t>,</a:t>
            </a:r>
            <a:r>
              <a:rPr lang="es-ES" sz="1800" b="0" dirty="0">
                <a:solidFill>
                  <a:srgbClr val="000000"/>
                </a:solidFill>
                <a:effectLst/>
                <a:ea typeface="Times New Roman" panose="02020603050405020304" pitchFamily="18" charset="0"/>
              </a:rPr>
              <a:t> </a:t>
            </a:r>
            <a:r>
              <a:rPr lang="es-ES" sz="1800" dirty="0">
                <a:effectLst/>
                <a:ea typeface="Calibri" panose="020F0502020204030204" pitchFamily="34" charset="0"/>
              </a:rPr>
              <a:t>" Preguntas más frecuentes acerca de cómo reparar su crédito"</a:t>
            </a:r>
            <a:endParaRPr lang="en-US" sz="1800" dirty="0"/>
          </a:p>
        </p:txBody>
      </p:sp>
    </p:spTree>
    <p:extLst>
      <p:ext uri="{BB962C8B-B14F-4D97-AF65-F5344CB8AC3E}">
        <p14:creationId xmlns:p14="http://schemas.microsoft.com/office/powerpoint/2010/main" val="3759471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623CA-7D25-44B9-A824-6C38A0A362B5}"/>
              </a:ext>
            </a:extLst>
          </p:cNvPr>
          <p:cNvSpPr>
            <a:spLocks noGrp="1"/>
          </p:cNvSpPr>
          <p:nvPr>
            <p:ph type="title"/>
          </p:nvPr>
        </p:nvSpPr>
        <p:spPr/>
        <p:txBody>
          <a:bodyPr>
            <a:normAutofit/>
          </a:bodyPr>
          <a:lstStyle/>
          <a:p>
            <a:r>
              <a:rPr lang="es-ES" sz="4000" dirty="0">
                <a:effectLst/>
                <a:ea typeface="Calibri" panose="020F0502020204030204" pitchFamily="34" charset="0"/>
              </a:rPr>
              <a:t>Tome control de su informe de crédito</a:t>
            </a:r>
            <a:endParaRPr lang="en-US" sz="4000" dirty="0"/>
          </a:p>
        </p:txBody>
      </p:sp>
      <p:sp>
        <p:nvSpPr>
          <p:cNvPr id="3" name="Content Placeholder 2">
            <a:extLst>
              <a:ext uri="{FF2B5EF4-FFF2-40B4-BE49-F238E27FC236}">
                <a16:creationId xmlns:a16="http://schemas.microsoft.com/office/drawing/2014/main" id="{FB20245E-4D3F-4E82-9FC7-AF1251764304}"/>
              </a:ext>
            </a:extLst>
          </p:cNvPr>
          <p:cNvSpPr>
            <a:spLocks noGrp="1"/>
          </p:cNvSpPr>
          <p:nvPr>
            <p:ph idx="1"/>
          </p:nvPr>
        </p:nvSpPr>
        <p:spPr>
          <a:xfrm>
            <a:off x="4614485" y="2004381"/>
            <a:ext cx="6610978" cy="3674524"/>
          </a:xfrm>
        </p:spPr>
        <p:txBody>
          <a:bodyPr>
            <a:noAutofit/>
          </a:bodyPr>
          <a:lstStyle/>
          <a:p>
            <a:pPr marL="342900" marR="0" lvl="0" indent="-342900">
              <a:lnSpc>
                <a:spcPct val="107000"/>
              </a:lnSpc>
              <a:spcBef>
                <a:spcPts val="0"/>
              </a:spcBef>
              <a:spcAft>
                <a:spcPts val="800"/>
              </a:spcAft>
              <a:buFont typeface="Symbol" panose="05050102010706020507" pitchFamily="18" charset="2"/>
              <a:buChar char=""/>
              <a:tabLst>
                <a:tab pos="457200" algn="l"/>
              </a:tabLst>
            </a:pPr>
            <a:r>
              <a:rPr lang="es-ES" sz="2400" dirty="0">
                <a:effectLst/>
                <a:ea typeface="Calibri" panose="020F0502020204030204" pitchFamily="34" charset="0"/>
              </a:rPr>
              <a:t>Pagar las facturas antes de la fecha de vencimiento</a:t>
            </a:r>
            <a:endParaRPr lang="en-US" sz="2400" dirty="0">
              <a:effectLst/>
              <a:ea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s-ES" sz="2400" dirty="0">
                <a:effectLst/>
                <a:ea typeface="Calibri" panose="020F0502020204030204" pitchFamily="34" charset="0"/>
              </a:rPr>
              <a:t>Pagar la deuda (especialmente la deuda de la tarjeta de crédito)</a:t>
            </a:r>
            <a:endParaRPr lang="en-US" sz="2400" dirty="0">
              <a:effectLst/>
              <a:ea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s-ES" sz="2400" dirty="0">
                <a:effectLst/>
                <a:ea typeface="Calibri" panose="020F0502020204030204" pitchFamily="34" charset="0"/>
              </a:rPr>
              <a:t>Evite asumir nuevas deudas</a:t>
            </a:r>
            <a:endParaRPr lang="en-US" sz="2400" dirty="0">
              <a:effectLst/>
              <a:ea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s-ES" sz="2400" dirty="0">
                <a:effectLst/>
                <a:ea typeface="Calibri" panose="020F0502020204030204" pitchFamily="34" charset="0"/>
              </a:rPr>
              <a:t>Considere hablar con un asesor de crédito de buena reputación</a:t>
            </a:r>
            <a:endParaRPr lang="en-US" sz="2400" dirty="0">
              <a:effectLst/>
              <a:ea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s-ES" sz="2400" dirty="0">
                <a:effectLst/>
                <a:ea typeface="Calibri" panose="020F0502020204030204" pitchFamily="34" charset="0"/>
              </a:rPr>
              <a:t>¡Tenga paciencia!</a:t>
            </a:r>
            <a:endParaRPr lang="en-US" sz="2400" dirty="0">
              <a:effectLst/>
              <a:ea typeface="Calibri" panose="020F0502020204030204" pitchFamily="34" charset="0"/>
            </a:endParaRPr>
          </a:p>
        </p:txBody>
      </p:sp>
    </p:spTree>
    <p:extLst>
      <p:ext uri="{BB962C8B-B14F-4D97-AF65-F5344CB8AC3E}">
        <p14:creationId xmlns:p14="http://schemas.microsoft.com/office/powerpoint/2010/main" val="3438032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ABF7EB-F87B-40FB-A025-13BB0B25DC7B}"/>
              </a:ext>
            </a:extLst>
          </p:cNvPr>
          <p:cNvSpPr>
            <a:spLocks noGrp="1"/>
          </p:cNvSpPr>
          <p:nvPr>
            <p:ph type="title"/>
          </p:nvPr>
        </p:nvSpPr>
        <p:spPr/>
        <p:txBody>
          <a:bodyPr/>
          <a:lstStyle/>
          <a:p>
            <a:r>
              <a:rPr lang="en-US" dirty="0" err="1"/>
              <a:t>Reporte</a:t>
            </a:r>
            <a:r>
              <a:rPr lang="en-US" dirty="0"/>
              <a:t> </a:t>
            </a:r>
            <a:r>
              <a:rPr lang="en-US" dirty="0" err="1"/>
              <a:t>Fraude</a:t>
            </a:r>
            <a:r>
              <a:rPr lang="en-US" dirty="0"/>
              <a:t> a la FTC</a:t>
            </a:r>
          </a:p>
        </p:txBody>
      </p:sp>
      <p:sp>
        <p:nvSpPr>
          <p:cNvPr id="5" name="Content Placeholder 4">
            <a:extLst>
              <a:ext uri="{FF2B5EF4-FFF2-40B4-BE49-F238E27FC236}">
                <a16:creationId xmlns:a16="http://schemas.microsoft.com/office/drawing/2014/main" id="{1A7F3754-C005-4B8B-A3BE-D64BC11CBC1F}"/>
              </a:ext>
            </a:extLst>
          </p:cNvPr>
          <p:cNvSpPr>
            <a:spLocks noGrp="1"/>
          </p:cNvSpPr>
          <p:nvPr>
            <p:ph idx="1"/>
          </p:nvPr>
        </p:nvSpPr>
        <p:spPr>
          <a:xfrm>
            <a:off x="6874042" y="2572745"/>
            <a:ext cx="4848726" cy="3436537"/>
          </a:xfrm>
        </p:spPr>
        <p:txBody>
          <a:bodyPr/>
          <a:lstStyle/>
          <a:p>
            <a:pPr marL="0" indent="0">
              <a:buNone/>
            </a:pPr>
            <a:r>
              <a:rPr lang="en-US" dirty="0" err="1"/>
              <a:t>Español</a:t>
            </a:r>
            <a:r>
              <a:rPr lang="en-US" dirty="0"/>
              <a:t>:</a:t>
            </a:r>
          </a:p>
          <a:p>
            <a:pPr marL="0" indent="0">
              <a:buNone/>
            </a:pPr>
            <a:r>
              <a:rPr lang="en-US" sz="3200" b="1" dirty="0"/>
              <a:t>ReporteFraude.ftc.gov</a:t>
            </a:r>
          </a:p>
          <a:p>
            <a:pPr marL="0" indent="0">
              <a:buNone/>
            </a:pPr>
            <a:endParaRPr lang="en-US" dirty="0"/>
          </a:p>
          <a:p>
            <a:pPr marL="0" indent="0">
              <a:buNone/>
            </a:pPr>
            <a:r>
              <a:rPr lang="en-US" dirty="0" err="1"/>
              <a:t>Ingl</a:t>
            </a:r>
            <a:r>
              <a:rPr lang="es-ES" dirty="0"/>
              <a:t>é</a:t>
            </a:r>
            <a:r>
              <a:rPr lang="en-US" dirty="0"/>
              <a:t>s:</a:t>
            </a:r>
          </a:p>
          <a:p>
            <a:pPr marL="0" indent="0">
              <a:buNone/>
            </a:pPr>
            <a:r>
              <a:rPr lang="en-US" sz="3200" b="1" dirty="0"/>
              <a:t>ReportFraud.ftc.gov</a:t>
            </a:r>
          </a:p>
          <a:p>
            <a:pPr marL="0" indent="0">
              <a:buNone/>
            </a:pPr>
            <a:endParaRPr lang="en-US" dirty="0"/>
          </a:p>
        </p:txBody>
      </p:sp>
      <p:pic>
        <p:nvPicPr>
          <p:cNvPr id="3" name="Picture 2" descr="Graphical user interface, website&#10;&#10;Description automatically generated">
            <a:extLst>
              <a:ext uri="{FF2B5EF4-FFF2-40B4-BE49-F238E27FC236}">
                <a16:creationId xmlns:a16="http://schemas.microsoft.com/office/drawing/2014/main" id="{8C651B2C-7044-4999-A4CB-FAA481CE1169}"/>
              </a:ext>
            </a:extLst>
          </p:cNvPr>
          <p:cNvPicPr>
            <a:picLocks noChangeAspect="1"/>
          </p:cNvPicPr>
          <p:nvPr/>
        </p:nvPicPr>
        <p:blipFill rotWithShape="1">
          <a:blip r:embed="rId3">
            <a:extLst>
              <a:ext uri="{28A0092B-C50C-407E-A947-70E740481C1C}">
                <a14:useLocalDpi xmlns:a14="http://schemas.microsoft.com/office/drawing/2010/main" val="0"/>
              </a:ext>
            </a:extLst>
          </a:blip>
          <a:srcRect l="2153" t="2977" r="2875" b="16023"/>
          <a:stretch/>
        </p:blipFill>
        <p:spPr>
          <a:xfrm>
            <a:off x="469232" y="2071283"/>
            <a:ext cx="6051884" cy="3781589"/>
          </a:xfrm>
          <a:prstGeom prst="rect">
            <a:avLst/>
          </a:prstGeom>
          <a:ln>
            <a:solidFill>
              <a:srgbClr val="244873"/>
            </a:solidFill>
          </a:ln>
        </p:spPr>
      </p:pic>
    </p:spTree>
    <p:extLst>
      <p:ext uri="{BB962C8B-B14F-4D97-AF65-F5344CB8AC3E}">
        <p14:creationId xmlns:p14="http://schemas.microsoft.com/office/powerpoint/2010/main" val="763537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6E1D4E-DEBE-44FF-8457-B385034C910F}"/>
              </a:ext>
            </a:extLst>
          </p:cNvPr>
          <p:cNvSpPr>
            <a:spLocks noGrp="1"/>
          </p:cNvSpPr>
          <p:nvPr>
            <p:ph type="title"/>
          </p:nvPr>
        </p:nvSpPr>
        <p:spPr/>
        <p:txBody>
          <a:bodyPr>
            <a:normAutofit/>
          </a:bodyPr>
          <a:lstStyle/>
          <a:p>
            <a:r>
              <a:rPr lang="en-US" dirty="0" err="1"/>
              <a:t>Obtenga</a:t>
            </a:r>
            <a:r>
              <a:rPr lang="en-US" dirty="0"/>
              <a:t> y </a:t>
            </a:r>
            <a:r>
              <a:rPr lang="en-US" dirty="0" err="1"/>
              <a:t>comparta</a:t>
            </a:r>
            <a:r>
              <a:rPr lang="en-US" dirty="0"/>
              <a:t> </a:t>
            </a:r>
            <a:r>
              <a:rPr lang="en-US" dirty="0" err="1"/>
              <a:t>recursos</a:t>
            </a:r>
            <a:r>
              <a:rPr lang="en-US" dirty="0"/>
              <a:t> GRATIS</a:t>
            </a:r>
          </a:p>
        </p:txBody>
      </p:sp>
      <p:sp>
        <p:nvSpPr>
          <p:cNvPr id="5" name="Content Placeholder 4">
            <a:extLst>
              <a:ext uri="{FF2B5EF4-FFF2-40B4-BE49-F238E27FC236}">
                <a16:creationId xmlns:a16="http://schemas.microsoft.com/office/drawing/2014/main" id="{41087661-27BA-496B-8791-78ED3309E7DD}"/>
              </a:ext>
            </a:extLst>
          </p:cNvPr>
          <p:cNvSpPr>
            <a:spLocks noGrp="1"/>
          </p:cNvSpPr>
          <p:nvPr>
            <p:ph idx="1"/>
          </p:nvPr>
        </p:nvSpPr>
        <p:spPr/>
        <p:txBody>
          <a:bodyPr>
            <a:normAutofit/>
          </a:bodyPr>
          <a:lstStyle/>
          <a:p>
            <a:pPr>
              <a:lnSpc>
                <a:spcPct val="120000"/>
              </a:lnSpc>
            </a:pPr>
            <a:r>
              <a:rPr lang="en-US" dirty="0" err="1"/>
              <a:t>Aprenda</a:t>
            </a:r>
            <a:r>
              <a:rPr lang="en-US" dirty="0"/>
              <a:t> </a:t>
            </a:r>
            <a:r>
              <a:rPr lang="en-US" dirty="0" err="1"/>
              <a:t>más</a:t>
            </a:r>
            <a:r>
              <a:rPr lang="en-US" dirty="0"/>
              <a:t> </a:t>
            </a:r>
            <a:r>
              <a:rPr lang="en-US" dirty="0" err="1"/>
              <a:t>sobre</a:t>
            </a:r>
            <a:r>
              <a:rPr lang="en-US" dirty="0"/>
              <a:t> </a:t>
            </a:r>
            <a:r>
              <a:rPr lang="en-US" dirty="0" err="1"/>
              <a:t>otras</a:t>
            </a:r>
            <a:r>
              <a:rPr lang="en-US" dirty="0"/>
              <a:t> </a:t>
            </a:r>
            <a:r>
              <a:rPr lang="en-US" dirty="0" err="1"/>
              <a:t>estafas</a:t>
            </a:r>
            <a:r>
              <a:rPr lang="en-US" dirty="0"/>
              <a:t>: </a:t>
            </a:r>
            <a:r>
              <a:rPr lang="en-US" b="1" dirty="0"/>
              <a:t>consumidor.ftc.gov</a:t>
            </a:r>
          </a:p>
          <a:p>
            <a:pPr>
              <a:lnSpc>
                <a:spcPct val="120000"/>
              </a:lnSpc>
            </a:pPr>
            <a:r>
              <a:rPr lang="en-US" dirty="0" err="1"/>
              <a:t>Manténgase</a:t>
            </a:r>
            <a:r>
              <a:rPr lang="en-US" dirty="0"/>
              <a:t> al </a:t>
            </a:r>
            <a:r>
              <a:rPr lang="en-US" dirty="0" err="1"/>
              <a:t>dia</a:t>
            </a:r>
            <a:r>
              <a:rPr lang="en-US" dirty="0"/>
              <a:t>: </a:t>
            </a:r>
            <a:r>
              <a:rPr lang="en-US" b="1" dirty="0"/>
              <a:t>ftc.gov/</a:t>
            </a:r>
            <a:r>
              <a:rPr lang="en-US" b="1" dirty="0" err="1"/>
              <a:t>alertasdeconsumidor</a:t>
            </a:r>
            <a:r>
              <a:rPr lang="en-US" b="1" dirty="0"/>
              <a:t> </a:t>
            </a:r>
          </a:p>
          <a:p>
            <a:pPr>
              <a:lnSpc>
                <a:spcPct val="120000"/>
              </a:lnSpc>
            </a:pPr>
            <a:r>
              <a:rPr lang="en-US" dirty="0" err="1"/>
              <a:t>Obtenga</a:t>
            </a:r>
            <a:r>
              <a:rPr lang="en-US" dirty="0"/>
              <a:t> </a:t>
            </a:r>
            <a:r>
              <a:rPr lang="en-US" dirty="0" err="1"/>
              <a:t>publicaciones</a:t>
            </a:r>
            <a:r>
              <a:rPr lang="en-US" dirty="0"/>
              <a:t>: </a:t>
            </a:r>
            <a:r>
              <a:rPr lang="en-US" b="1" dirty="0"/>
              <a:t>ftc.gov/</a:t>
            </a:r>
            <a:r>
              <a:rPr lang="en-US" b="1" dirty="0" err="1"/>
              <a:t>ordenar</a:t>
            </a:r>
            <a:endParaRPr lang="en-US" b="1" dirty="0"/>
          </a:p>
        </p:txBody>
      </p:sp>
    </p:spTree>
    <p:extLst>
      <p:ext uri="{BB962C8B-B14F-4D97-AF65-F5344CB8AC3E}">
        <p14:creationId xmlns:p14="http://schemas.microsoft.com/office/powerpoint/2010/main" val="3356915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Preguntas</a:t>
            </a:r>
            <a:endParaRPr lang="en-US" dirty="0"/>
          </a:p>
        </p:txBody>
      </p:sp>
    </p:spTree>
    <p:extLst>
      <p:ext uri="{BB962C8B-B14F-4D97-AF65-F5344CB8AC3E}">
        <p14:creationId xmlns:p14="http://schemas.microsoft.com/office/powerpoint/2010/main" val="3866448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Gracias</a:t>
            </a:r>
          </a:p>
        </p:txBody>
      </p:sp>
    </p:spTree>
    <p:extLst>
      <p:ext uri="{BB962C8B-B14F-4D97-AF65-F5344CB8AC3E}">
        <p14:creationId xmlns:p14="http://schemas.microsoft.com/office/powerpoint/2010/main" val="521488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A089D-762D-43F5-B4B5-3F7A5454587A}"/>
              </a:ext>
            </a:extLst>
          </p:cNvPr>
          <p:cNvSpPr>
            <a:spLocks noGrp="1"/>
          </p:cNvSpPr>
          <p:nvPr>
            <p:ph type="title"/>
          </p:nvPr>
        </p:nvSpPr>
        <p:spPr/>
        <p:txBody>
          <a:bodyPr>
            <a:normAutofit/>
          </a:bodyPr>
          <a:lstStyle/>
          <a:p>
            <a:r>
              <a:rPr lang="es-US" dirty="0">
                <a:effectLst/>
                <a:ea typeface="Calibri" panose="020F0502020204030204" pitchFamily="34" charset="0"/>
              </a:rPr>
              <a:t>Quiénes somos y qué hacemos</a:t>
            </a:r>
            <a:endParaRPr lang="en-US" dirty="0"/>
          </a:p>
        </p:txBody>
      </p:sp>
      <p:sp>
        <p:nvSpPr>
          <p:cNvPr id="3" name="Text Placeholder 2">
            <a:extLst>
              <a:ext uri="{FF2B5EF4-FFF2-40B4-BE49-F238E27FC236}">
                <a16:creationId xmlns:a16="http://schemas.microsoft.com/office/drawing/2014/main" id="{E224551E-3430-4386-A0AB-4A1641A3E860}"/>
              </a:ext>
            </a:extLst>
          </p:cNvPr>
          <p:cNvSpPr>
            <a:spLocks noGrp="1"/>
          </p:cNvSpPr>
          <p:nvPr>
            <p:ph idx="4294967295"/>
          </p:nvPr>
        </p:nvSpPr>
        <p:spPr>
          <a:xfrm>
            <a:off x="4742822" y="2341265"/>
            <a:ext cx="6610978" cy="3436537"/>
          </a:xfrm>
        </p:spPr>
        <p:txBody>
          <a:bodyPr/>
          <a:lstStyle/>
          <a:p>
            <a:r>
              <a:rPr lang="en-US" dirty="0" err="1">
                <a:latin typeface="Arial" panose="020B0604020202020204" pitchFamily="34" charset="0"/>
                <a:cs typeface="Arial" panose="020B0604020202020204" pitchFamily="34" charset="0"/>
              </a:rPr>
              <a:t>Encargada</a:t>
            </a:r>
            <a:r>
              <a:rPr lang="en-US" dirty="0">
                <a:latin typeface="Arial" panose="020B0604020202020204" pitchFamily="34" charset="0"/>
                <a:cs typeface="Arial" panose="020B0604020202020204" pitchFamily="34" charset="0"/>
              </a:rPr>
              <a:t> del </a:t>
            </a:r>
            <a:r>
              <a:rPr lang="en-US" dirty="0" err="1">
                <a:latin typeface="Arial" panose="020B0604020202020204" pitchFamily="34" charset="0"/>
                <a:cs typeface="Arial" panose="020B0604020202020204" pitchFamily="34" charset="0"/>
              </a:rPr>
              <a:t>cumplimiento</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leyes</a:t>
            </a:r>
            <a:r>
              <a:rPr lang="en-US" dirty="0">
                <a:latin typeface="Arial" panose="020B0604020202020204" pitchFamily="34" charset="0"/>
                <a:cs typeface="Arial" panose="020B0604020202020204" pitchFamily="34" charset="0"/>
              </a:rPr>
              <a:t> que </a:t>
            </a:r>
            <a:r>
              <a:rPr lang="en-US" dirty="0" err="1">
                <a:latin typeface="Arial" panose="020B0604020202020204" pitchFamily="34" charset="0"/>
                <a:cs typeface="Arial" panose="020B0604020202020204" pitchFamily="34" charset="0"/>
              </a:rPr>
              <a:t>protegen</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los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consumidores</a:t>
            </a:r>
            <a:r>
              <a:rPr lang="en-US" dirty="0">
                <a:latin typeface="Arial" panose="020B0604020202020204" pitchFamily="34" charset="0"/>
                <a:cs typeface="Arial" panose="020B0604020202020204" pitchFamily="34" charset="0"/>
              </a:rPr>
              <a:t> </a:t>
            </a:r>
          </a:p>
          <a:p>
            <a:r>
              <a:rPr lang="en-US" dirty="0" err="1">
                <a:latin typeface="Arial" panose="020B0604020202020204" pitchFamily="34" charset="0"/>
                <a:cs typeface="Arial" panose="020B0604020202020204" pitchFamily="34" charset="0"/>
              </a:rPr>
              <a:t>Educa</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consumidores</a:t>
            </a:r>
            <a:r>
              <a:rPr lang="en-US" dirty="0">
                <a:latin typeface="Arial" panose="020B0604020202020204" pitchFamily="34" charset="0"/>
                <a:cs typeface="Arial" panose="020B0604020202020204" pitchFamily="34" charset="0"/>
              </a:rPr>
              <a:t> y </a:t>
            </a:r>
            <a:r>
              <a:rPr lang="en-US" dirty="0" err="1">
                <a:latin typeface="Arial" panose="020B0604020202020204" pitchFamily="34" charset="0"/>
                <a:cs typeface="Arial" panose="020B0604020202020204" pitchFamily="34" charset="0"/>
              </a:rPr>
              <a:t>negocios</a:t>
            </a:r>
            <a:endParaRPr lang="en-US"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Trabaja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a:t>
            </a:r>
            <a:r>
              <a:rPr lang="en-US" dirty="0">
                <a:latin typeface="Arial" panose="020B0604020202020204" pitchFamily="34" charset="0"/>
                <a:cs typeface="Arial" panose="020B0604020202020204" pitchFamily="34" charset="0"/>
              </a:rPr>
              <a:t> conjunto con </a:t>
            </a:r>
            <a:r>
              <a:rPr lang="en-US" dirty="0" err="1">
                <a:latin typeface="Arial" panose="020B0604020202020204" pitchFamily="34" charset="0"/>
                <a:cs typeface="Arial" panose="020B0604020202020204" pitchFamily="34" charset="0"/>
              </a:rPr>
              <a:t>otros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grupos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5483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38E1E-F064-4A46-BF31-AC90ECE885A1}"/>
              </a:ext>
            </a:extLst>
          </p:cNvPr>
          <p:cNvSpPr>
            <a:spLocks noGrp="1"/>
          </p:cNvSpPr>
          <p:nvPr>
            <p:ph type="title"/>
          </p:nvPr>
        </p:nvSpPr>
        <p:spPr/>
        <p:txBody>
          <a:bodyPr>
            <a:normAutofit/>
          </a:bodyPr>
          <a:lstStyle/>
          <a:p>
            <a:r>
              <a:rPr lang="en-US" dirty="0" err="1"/>
              <a:t>Su</a:t>
            </a:r>
            <a:r>
              <a:rPr lang="en-US" dirty="0"/>
              <a:t> </a:t>
            </a:r>
            <a:r>
              <a:rPr lang="en-US" dirty="0" err="1"/>
              <a:t>informe</a:t>
            </a:r>
            <a:r>
              <a:rPr lang="en-US" dirty="0"/>
              <a:t> de </a:t>
            </a:r>
            <a:r>
              <a:rPr lang="en-US" dirty="0" err="1"/>
              <a:t>crédito</a:t>
            </a:r>
            <a:endParaRPr lang="en-US" dirty="0"/>
          </a:p>
        </p:txBody>
      </p:sp>
      <p:sp>
        <p:nvSpPr>
          <p:cNvPr id="3" name="Content Placeholder 2">
            <a:extLst>
              <a:ext uri="{FF2B5EF4-FFF2-40B4-BE49-F238E27FC236}">
                <a16:creationId xmlns:a16="http://schemas.microsoft.com/office/drawing/2014/main" id="{6D97E607-B569-49C1-AA6F-E0F3C0EDE399}"/>
              </a:ext>
            </a:extLst>
          </p:cNvPr>
          <p:cNvSpPr>
            <a:spLocks noGrp="1"/>
          </p:cNvSpPr>
          <p:nvPr>
            <p:ph idx="1"/>
          </p:nvPr>
        </p:nvSpPr>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s-US" sz="3500" dirty="0">
                <a:effectLst/>
                <a:ea typeface="Calibri" panose="020F0502020204030204" pitchFamily="34" charset="0"/>
              </a:rPr>
              <a:t>Por qué es importante</a:t>
            </a:r>
            <a:endParaRPr lang="en-US" sz="3500" dirty="0">
              <a:effectLst/>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US" sz="3500" dirty="0">
                <a:effectLst/>
                <a:ea typeface="Calibri" panose="020F0502020204030204" pitchFamily="34" charset="0"/>
              </a:rPr>
              <a:t>Corregir errores</a:t>
            </a:r>
            <a:endParaRPr lang="en-US" sz="3500" dirty="0">
              <a:effectLst/>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US" sz="3500" dirty="0">
                <a:effectLst/>
                <a:ea typeface="Calibri" panose="020F0502020204030204" pitchFamily="34" charset="0"/>
              </a:rPr>
              <a:t>Detectar los estafadores de reparación de crédito</a:t>
            </a:r>
            <a:endParaRPr lang="en-US" sz="3500" dirty="0">
              <a:effectLst/>
              <a:ea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s-US" sz="3500" dirty="0">
                <a:effectLst/>
                <a:ea typeface="Calibri" panose="020F0502020204030204" pitchFamily="34" charset="0"/>
              </a:rPr>
              <a:t>Tomar el control </a:t>
            </a:r>
            <a:endParaRPr lang="en-US" sz="3500" dirty="0">
              <a:effectLst/>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3118501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38E1E-F064-4A46-BF31-AC90ECE885A1}"/>
              </a:ext>
            </a:extLst>
          </p:cNvPr>
          <p:cNvSpPr>
            <a:spLocks noGrp="1"/>
          </p:cNvSpPr>
          <p:nvPr>
            <p:ph type="title"/>
          </p:nvPr>
        </p:nvSpPr>
        <p:spPr>
          <a:xfrm>
            <a:off x="329045" y="344345"/>
            <a:ext cx="11287991" cy="1252654"/>
          </a:xfrm>
        </p:spPr>
        <p:txBody>
          <a:bodyPr>
            <a:normAutofit/>
          </a:bodyPr>
          <a:lstStyle/>
          <a:p>
            <a:r>
              <a:rPr lang="es-US" dirty="0">
                <a:effectLst/>
                <a:ea typeface="Calibri" panose="020F0502020204030204" pitchFamily="34" charset="0"/>
              </a:rPr>
              <a:t>Por qué es importante su crédito </a:t>
            </a:r>
            <a:endParaRPr lang="en-US" dirty="0"/>
          </a:p>
        </p:txBody>
      </p:sp>
      <p:sp>
        <p:nvSpPr>
          <p:cNvPr id="3" name="Content Placeholder 2">
            <a:extLst>
              <a:ext uri="{FF2B5EF4-FFF2-40B4-BE49-F238E27FC236}">
                <a16:creationId xmlns:a16="http://schemas.microsoft.com/office/drawing/2014/main" id="{6D97E607-B569-49C1-AA6F-E0F3C0EDE399}"/>
              </a:ext>
            </a:extLst>
          </p:cNvPr>
          <p:cNvSpPr>
            <a:spLocks noGrp="1"/>
          </p:cNvSpPr>
          <p:nvPr>
            <p:ph idx="1"/>
          </p:nvPr>
        </p:nvSpPr>
        <p:spPr>
          <a:xfrm>
            <a:off x="4742822" y="2223655"/>
            <a:ext cx="6874214" cy="3554148"/>
          </a:xfrm>
        </p:spPr>
        <p:txBody>
          <a:bodyPr>
            <a:normAutofit/>
          </a:bodyPr>
          <a:lstStyle/>
          <a:p>
            <a:pPr marL="0" marR="0" indent="0">
              <a:lnSpc>
                <a:spcPct val="107000"/>
              </a:lnSpc>
              <a:spcBef>
                <a:spcPts val="0"/>
              </a:spcBef>
              <a:spcAft>
                <a:spcPts val="800"/>
              </a:spcAft>
              <a:buNone/>
            </a:pPr>
            <a:r>
              <a:rPr lang="es-US" sz="2400" dirty="0">
                <a:effectLst/>
                <a:ea typeface="Calibri" panose="020F0502020204030204" pitchFamily="34" charset="0"/>
              </a:rPr>
              <a:t>Su historial de crédito puede hacer una gran diferencia cuando usted trata de</a:t>
            </a:r>
            <a:endParaRPr lang="en-US" sz="2400" dirty="0">
              <a:effectLst/>
              <a:ea typeface="Calibri" panose="020F0502020204030204" pitchFamily="34" charset="0"/>
            </a:endParaRPr>
          </a:p>
          <a:p>
            <a:pPr marR="0" lvl="0">
              <a:lnSpc>
                <a:spcPct val="107000"/>
              </a:lnSpc>
              <a:spcBef>
                <a:spcPts val="0"/>
              </a:spcBef>
              <a:spcAft>
                <a:spcPts val="0"/>
              </a:spcAft>
            </a:pPr>
            <a:r>
              <a:rPr lang="es-US" sz="2400" dirty="0">
                <a:effectLst/>
                <a:ea typeface="Calibri" panose="020F0502020204030204" pitchFamily="34" charset="0"/>
              </a:rPr>
              <a:t>solicitar un préstamo o una tarjeta de crédito</a:t>
            </a:r>
            <a:endParaRPr lang="en-US" sz="2400" dirty="0">
              <a:effectLst/>
              <a:ea typeface="Calibri" panose="020F0502020204030204" pitchFamily="34" charset="0"/>
            </a:endParaRPr>
          </a:p>
          <a:p>
            <a:pPr marR="0" lvl="0">
              <a:lnSpc>
                <a:spcPct val="107000"/>
              </a:lnSpc>
              <a:spcBef>
                <a:spcPts val="0"/>
              </a:spcBef>
              <a:spcAft>
                <a:spcPts val="0"/>
              </a:spcAft>
            </a:pPr>
            <a:r>
              <a:rPr lang="es-US" sz="2400" dirty="0">
                <a:effectLst/>
                <a:ea typeface="Calibri" panose="020F0502020204030204" pitchFamily="34" charset="0"/>
              </a:rPr>
              <a:t>comprar o arrendar un carro</a:t>
            </a:r>
            <a:endParaRPr lang="en-US" sz="2400" dirty="0">
              <a:effectLst/>
              <a:ea typeface="Calibri" panose="020F0502020204030204" pitchFamily="34" charset="0"/>
            </a:endParaRPr>
          </a:p>
          <a:p>
            <a:pPr marR="0" lvl="0">
              <a:lnSpc>
                <a:spcPct val="107000"/>
              </a:lnSpc>
              <a:spcBef>
                <a:spcPts val="0"/>
              </a:spcBef>
              <a:spcAft>
                <a:spcPts val="0"/>
              </a:spcAft>
            </a:pPr>
            <a:r>
              <a:rPr lang="es-US" sz="2400" dirty="0">
                <a:effectLst/>
                <a:ea typeface="Calibri" panose="020F0502020204030204" pitchFamily="34" charset="0"/>
              </a:rPr>
              <a:t>alquilar un apartamento</a:t>
            </a:r>
            <a:endParaRPr lang="en-US" sz="2400" dirty="0">
              <a:effectLst/>
              <a:ea typeface="Calibri" panose="020F0502020204030204" pitchFamily="34" charset="0"/>
            </a:endParaRPr>
          </a:p>
          <a:p>
            <a:pPr marR="0" lvl="0">
              <a:lnSpc>
                <a:spcPct val="107000"/>
              </a:lnSpc>
              <a:spcBef>
                <a:spcPts val="0"/>
              </a:spcBef>
              <a:spcAft>
                <a:spcPts val="800"/>
              </a:spcAft>
            </a:pPr>
            <a:r>
              <a:rPr lang="es-US" sz="2400" dirty="0">
                <a:effectLst/>
                <a:ea typeface="Calibri" panose="020F0502020204030204" pitchFamily="34" charset="0"/>
              </a:rPr>
              <a:t>buscar un trabajo</a:t>
            </a:r>
            <a:endParaRPr lang="en-US" sz="2400" dirty="0">
              <a:ea typeface="Calibri" panose="020F0502020204030204" pitchFamily="34" charset="0"/>
            </a:endParaRPr>
          </a:p>
          <a:p>
            <a:pPr marR="0" lvl="0">
              <a:lnSpc>
                <a:spcPct val="107000"/>
              </a:lnSpc>
              <a:spcBef>
                <a:spcPts val="0"/>
              </a:spcBef>
              <a:spcAft>
                <a:spcPts val="800"/>
              </a:spcAft>
            </a:pPr>
            <a:r>
              <a:rPr lang="es-US" sz="2400" dirty="0">
                <a:effectLst/>
                <a:ea typeface="Calibri" panose="020F0502020204030204" pitchFamily="34" charset="0"/>
              </a:rPr>
              <a:t>comprar seguro</a:t>
            </a:r>
            <a:endParaRPr lang="en-US" sz="2400" dirty="0"/>
          </a:p>
        </p:txBody>
      </p:sp>
    </p:spTree>
    <p:extLst>
      <p:ext uri="{BB962C8B-B14F-4D97-AF65-F5344CB8AC3E}">
        <p14:creationId xmlns:p14="http://schemas.microsoft.com/office/powerpoint/2010/main" val="63694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38E1E-F064-4A46-BF31-AC90ECE885A1}"/>
              </a:ext>
            </a:extLst>
          </p:cNvPr>
          <p:cNvSpPr>
            <a:spLocks noGrp="1"/>
          </p:cNvSpPr>
          <p:nvPr>
            <p:ph type="title"/>
          </p:nvPr>
        </p:nvSpPr>
        <p:spPr/>
        <p:txBody>
          <a:bodyPr>
            <a:noAutofit/>
          </a:bodyPr>
          <a:lstStyle/>
          <a:p>
            <a:r>
              <a:rPr lang="es-US" sz="4000" dirty="0">
                <a:effectLst/>
                <a:ea typeface="Calibri" panose="020F0502020204030204" pitchFamily="34" charset="0"/>
              </a:rPr>
              <a:t>Obtenga sus informes de crédito GRATIS</a:t>
            </a:r>
            <a:endParaRPr lang="en-US" sz="4000" dirty="0"/>
          </a:p>
        </p:txBody>
      </p:sp>
      <p:sp>
        <p:nvSpPr>
          <p:cNvPr id="3" name="Content Placeholder 2">
            <a:extLst>
              <a:ext uri="{FF2B5EF4-FFF2-40B4-BE49-F238E27FC236}">
                <a16:creationId xmlns:a16="http://schemas.microsoft.com/office/drawing/2014/main" id="{6D97E607-B569-49C1-AA6F-E0F3C0EDE399}"/>
              </a:ext>
            </a:extLst>
          </p:cNvPr>
          <p:cNvSpPr>
            <a:spLocks noGrp="1"/>
          </p:cNvSpPr>
          <p:nvPr>
            <p:ph idx="1"/>
          </p:nvPr>
        </p:nvSpPr>
        <p:spPr>
          <a:xfrm>
            <a:off x="4243389" y="2341265"/>
            <a:ext cx="7300911" cy="3436537"/>
          </a:xfrm>
        </p:spPr>
        <p:txBody>
          <a:bodyPr>
            <a:normAutofit/>
          </a:bodyPr>
          <a:lstStyle/>
          <a:p>
            <a:pPr marR="0" lvl="0">
              <a:lnSpc>
                <a:spcPct val="107000"/>
              </a:lnSpc>
              <a:spcBef>
                <a:spcPts val="0"/>
              </a:spcBef>
              <a:spcAft>
                <a:spcPts val="800"/>
              </a:spcAft>
            </a:pPr>
            <a:r>
              <a:rPr lang="es-US" sz="3600" dirty="0">
                <a:effectLst/>
                <a:ea typeface="Calibri" panose="020F0502020204030204" pitchFamily="34" charset="0"/>
              </a:rPr>
              <a:t>Visite AnnualCreditReport.com, o</a:t>
            </a:r>
            <a:endParaRPr lang="en-US" sz="3600" dirty="0">
              <a:effectLst/>
              <a:ea typeface="Calibri" panose="020F0502020204030204" pitchFamily="34" charset="0"/>
            </a:endParaRPr>
          </a:p>
          <a:p>
            <a:r>
              <a:rPr lang="es-US" sz="3600" dirty="0">
                <a:effectLst/>
                <a:ea typeface="Calibri" panose="020F0502020204030204" pitchFamily="34" charset="0"/>
              </a:rPr>
              <a:t>Llame al 1-877-322-8228</a:t>
            </a:r>
            <a:endParaRPr lang="en-US" sz="3600" dirty="0"/>
          </a:p>
        </p:txBody>
      </p:sp>
    </p:spTree>
    <p:extLst>
      <p:ext uri="{BB962C8B-B14F-4D97-AF65-F5344CB8AC3E}">
        <p14:creationId xmlns:p14="http://schemas.microsoft.com/office/powerpoint/2010/main" val="602591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38E1E-F064-4A46-BF31-AC90ECE885A1}"/>
              </a:ext>
            </a:extLst>
          </p:cNvPr>
          <p:cNvSpPr>
            <a:spLocks noGrp="1"/>
          </p:cNvSpPr>
          <p:nvPr>
            <p:ph type="title"/>
          </p:nvPr>
        </p:nvSpPr>
        <p:spPr/>
        <p:txBody>
          <a:bodyPr>
            <a:normAutofit/>
          </a:bodyPr>
          <a:lstStyle/>
          <a:p>
            <a:r>
              <a:rPr lang="es-ES" dirty="0">
                <a:effectLst/>
                <a:ea typeface="Calibri" panose="020F0502020204030204" pitchFamily="34" charset="0"/>
              </a:rPr>
              <a:t>¿Qué es un puntaje de crédito?</a:t>
            </a:r>
            <a:endParaRPr lang="en-US" dirty="0"/>
          </a:p>
        </p:txBody>
      </p:sp>
      <p:sp>
        <p:nvSpPr>
          <p:cNvPr id="3" name="Content Placeholder 2">
            <a:extLst>
              <a:ext uri="{FF2B5EF4-FFF2-40B4-BE49-F238E27FC236}">
                <a16:creationId xmlns:a16="http://schemas.microsoft.com/office/drawing/2014/main" id="{6D97E607-B569-49C1-AA6F-E0F3C0EDE399}"/>
              </a:ext>
            </a:extLst>
          </p:cNvPr>
          <p:cNvSpPr>
            <a:spLocks noGrp="1"/>
          </p:cNvSpPr>
          <p:nvPr>
            <p:ph idx="1"/>
          </p:nvPr>
        </p:nvSpPr>
        <p:spPr/>
        <p:txBody>
          <a:bodyPr>
            <a:noAutofit/>
          </a:bodyPr>
          <a:lstStyle/>
          <a:p>
            <a:pPr marL="342900" marR="0" lvl="0" indent="-342900">
              <a:lnSpc>
                <a:spcPct val="107000"/>
              </a:lnSpc>
              <a:spcBef>
                <a:spcPts val="0"/>
              </a:spcBef>
              <a:spcAft>
                <a:spcPts val="800"/>
              </a:spcAft>
              <a:buFont typeface="Symbol" panose="05050102010706020507" pitchFamily="18" charset="2"/>
              <a:buChar char=""/>
              <a:tabLst>
                <a:tab pos="457200" algn="l"/>
              </a:tabLst>
            </a:pPr>
            <a:r>
              <a:rPr lang="es-ES" sz="2400" dirty="0">
                <a:effectLst/>
                <a:ea typeface="Calibri" panose="020F0502020204030204" pitchFamily="34" charset="0"/>
              </a:rPr>
              <a:t>Basado en la información de su informe de crédito</a:t>
            </a:r>
            <a:endParaRPr lang="en-US" sz="2400" dirty="0">
              <a:effectLst/>
              <a:ea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s-ES" sz="2400" dirty="0">
                <a:effectLst/>
                <a:ea typeface="Calibri" panose="020F0502020204030204" pitchFamily="34" charset="0"/>
              </a:rPr>
              <a:t>Muchos sistemas de puntuación</a:t>
            </a:r>
            <a:endParaRPr lang="en-US" sz="2400" dirty="0">
              <a:effectLst/>
              <a:ea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s-ES" sz="2400" dirty="0">
                <a:effectLst/>
                <a:ea typeface="Calibri" panose="020F0502020204030204" pitchFamily="34" charset="0"/>
              </a:rPr>
              <a:t>Una puntuación más alta = "buen" crédito</a:t>
            </a:r>
            <a:endParaRPr lang="en-US" sz="2400" dirty="0">
              <a:effectLst/>
              <a:ea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s-ES" sz="2400" dirty="0">
                <a:effectLst/>
                <a:ea typeface="Calibri" panose="020F0502020204030204" pitchFamily="34" charset="0"/>
              </a:rPr>
              <a:t>Una puntuación más baja = crédito "malo"</a:t>
            </a:r>
            <a:endParaRPr lang="en-US" sz="2400" dirty="0">
              <a:effectLst/>
              <a:ea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s-ES" sz="2400" dirty="0">
                <a:effectLst/>
                <a:ea typeface="Calibri" panose="020F0502020204030204" pitchFamily="34" charset="0"/>
              </a:rPr>
              <a:t>No hay puntaje anual gratuito</a:t>
            </a:r>
            <a:endParaRPr lang="en-US" sz="2400" dirty="0">
              <a:effectLst/>
              <a:ea typeface="Calibri" panose="020F0502020204030204" pitchFamily="34" charset="0"/>
            </a:endParaRPr>
          </a:p>
        </p:txBody>
      </p:sp>
    </p:spTree>
    <p:extLst>
      <p:ext uri="{BB962C8B-B14F-4D97-AF65-F5344CB8AC3E}">
        <p14:creationId xmlns:p14="http://schemas.microsoft.com/office/powerpoint/2010/main" val="1617967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4BF2C-0BCB-4A8E-8E19-D4878DD8B7E6}"/>
              </a:ext>
            </a:extLst>
          </p:cNvPr>
          <p:cNvSpPr>
            <a:spLocks noGrp="1"/>
          </p:cNvSpPr>
          <p:nvPr>
            <p:ph type="title"/>
          </p:nvPr>
        </p:nvSpPr>
        <p:spPr/>
        <p:txBody>
          <a:bodyPr>
            <a:normAutofit/>
          </a:bodyPr>
          <a:lstStyle/>
          <a:p>
            <a:r>
              <a:rPr lang="es-ES" dirty="0">
                <a:effectLst/>
                <a:ea typeface="Calibri" panose="020F0502020204030204" pitchFamily="34" charset="0"/>
              </a:rPr>
              <a:t>Revise sus informes de crédito</a:t>
            </a:r>
            <a:endParaRPr lang="en-US" dirty="0"/>
          </a:p>
        </p:txBody>
      </p:sp>
      <p:sp>
        <p:nvSpPr>
          <p:cNvPr id="3" name="Content Placeholder 2">
            <a:extLst>
              <a:ext uri="{FF2B5EF4-FFF2-40B4-BE49-F238E27FC236}">
                <a16:creationId xmlns:a16="http://schemas.microsoft.com/office/drawing/2014/main" id="{4EB20A99-7AE4-4827-B22B-28FB337928F7}"/>
              </a:ext>
            </a:extLst>
          </p:cNvPr>
          <p:cNvSpPr>
            <a:spLocks noGrp="1"/>
          </p:cNvSpPr>
          <p:nvPr>
            <p:ph idx="1"/>
          </p:nvPr>
        </p:nvSpPr>
        <p:spPr/>
        <p:txBody>
          <a:bodyPr>
            <a:normAutofit/>
          </a:bodyPr>
          <a:lstStyle/>
          <a:p>
            <a:pPr marL="342900" marR="0" lvl="0" indent="-342900">
              <a:lnSpc>
                <a:spcPct val="107000"/>
              </a:lnSpc>
              <a:spcBef>
                <a:spcPts val="0"/>
              </a:spcBef>
              <a:spcAft>
                <a:spcPts val="800"/>
              </a:spcAft>
              <a:buFont typeface="Symbol" panose="05050102010706020507" pitchFamily="18" charset="2"/>
              <a:buChar char=""/>
              <a:tabLst>
                <a:tab pos="457200" algn="l"/>
              </a:tabLst>
            </a:pPr>
            <a:r>
              <a:rPr lang="es-ES" sz="4000" dirty="0">
                <a:effectLst/>
                <a:ea typeface="Calibri" panose="020F0502020204030204" pitchFamily="34" charset="0"/>
              </a:rPr>
              <a:t>Información personal</a:t>
            </a:r>
            <a:endParaRPr lang="en-US" sz="4000" dirty="0">
              <a:effectLst/>
              <a:ea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s-ES" sz="4000" dirty="0">
                <a:effectLst/>
                <a:ea typeface="Calibri" panose="020F0502020204030204" pitchFamily="34" charset="0"/>
              </a:rPr>
              <a:t>Información de la cuenta</a:t>
            </a:r>
            <a:endParaRPr lang="en-US" sz="4000" dirty="0">
              <a:effectLst/>
              <a:ea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s-ES" sz="4000" dirty="0">
                <a:effectLst/>
                <a:ea typeface="Calibri" panose="020F0502020204030204" pitchFamily="34" charset="0"/>
              </a:rPr>
              <a:t>Consultas de crédito recientes</a:t>
            </a:r>
            <a:endParaRPr lang="en-US" sz="4000" dirty="0">
              <a:effectLst/>
              <a:ea typeface="Calibri" panose="020F0502020204030204" pitchFamily="34" charset="0"/>
            </a:endParaRPr>
          </a:p>
        </p:txBody>
      </p:sp>
    </p:spTree>
    <p:extLst>
      <p:ext uri="{BB962C8B-B14F-4D97-AF65-F5344CB8AC3E}">
        <p14:creationId xmlns:p14="http://schemas.microsoft.com/office/powerpoint/2010/main" val="3217342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623CA-7D25-44B9-A824-6C38A0A362B5}"/>
              </a:ext>
            </a:extLst>
          </p:cNvPr>
          <p:cNvSpPr>
            <a:spLocks noGrp="1"/>
          </p:cNvSpPr>
          <p:nvPr>
            <p:ph type="title"/>
          </p:nvPr>
        </p:nvSpPr>
        <p:spPr/>
        <p:txBody>
          <a:bodyPr>
            <a:normAutofit/>
          </a:bodyPr>
          <a:lstStyle/>
          <a:p>
            <a:r>
              <a:rPr lang="es-ES" sz="4000" dirty="0">
                <a:effectLst/>
                <a:ea typeface="Calibri" panose="020F0502020204030204" pitchFamily="34" charset="0"/>
              </a:rPr>
              <a:t>Corrija errores en su informe de crédito</a:t>
            </a:r>
            <a:endParaRPr lang="en-US" sz="4000" dirty="0"/>
          </a:p>
        </p:txBody>
      </p:sp>
      <p:sp>
        <p:nvSpPr>
          <p:cNvPr id="3" name="Content Placeholder 2">
            <a:extLst>
              <a:ext uri="{FF2B5EF4-FFF2-40B4-BE49-F238E27FC236}">
                <a16:creationId xmlns:a16="http://schemas.microsoft.com/office/drawing/2014/main" id="{FB20245E-4D3F-4E82-9FC7-AF1251764304}"/>
              </a:ext>
            </a:extLst>
          </p:cNvPr>
          <p:cNvSpPr>
            <a:spLocks noGrp="1"/>
          </p:cNvSpPr>
          <p:nvPr>
            <p:ph idx="1"/>
          </p:nvPr>
        </p:nvSpPr>
        <p:spPr/>
        <p:txBody>
          <a:bodyPr>
            <a:normAutofit lnSpcReduction="10000"/>
          </a:bodyPr>
          <a:lstStyle/>
          <a:p>
            <a:pPr marL="342900" marR="0" lvl="0" indent="-342900">
              <a:lnSpc>
                <a:spcPct val="107000"/>
              </a:lnSpc>
              <a:spcBef>
                <a:spcPts val="0"/>
              </a:spcBef>
              <a:spcAft>
                <a:spcPts val="800"/>
              </a:spcAft>
              <a:buFont typeface="Symbol" panose="05050102010706020507" pitchFamily="18" charset="2"/>
              <a:buChar char=""/>
              <a:tabLst>
                <a:tab pos="457200" algn="l"/>
              </a:tabLst>
            </a:pPr>
            <a:r>
              <a:rPr lang="es-ES" sz="2400" dirty="0">
                <a:effectLst/>
                <a:ea typeface="Calibri" panose="020F0502020204030204" pitchFamily="34" charset="0"/>
              </a:rPr>
              <a:t>Disputa errores con</a:t>
            </a:r>
            <a:endParaRPr lang="en-US" sz="2400" dirty="0">
              <a:effectLst/>
              <a:ea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s-ES" sz="2400" dirty="0">
                <a:effectLst/>
                <a:ea typeface="Calibri" panose="020F0502020204030204" pitchFamily="34" charset="0"/>
              </a:rPr>
              <a:t>la </a:t>
            </a:r>
            <a:r>
              <a:rPr lang="es-ES" sz="2400" dirty="0">
                <a:effectLst/>
                <a:ea typeface="Times New Roman" panose="02020603050405020304" pitchFamily="18" charset="0"/>
              </a:rPr>
              <a:t>c</a:t>
            </a:r>
            <a:r>
              <a:rPr lang="es-ES" sz="2400" dirty="0">
                <a:solidFill>
                  <a:srgbClr val="000000"/>
                </a:solidFill>
                <a:effectLst/>
                <a:ea typeface="Calibri" panose="020F0502020204030204" pitchFamily="34" charset="0"/>
              </a:rPr>
              <a:t>ompañía de informes de crédito</a:t>
            </a:r>
            <a:r>
              <a:rPr lang="es-ES" sz="2400" dirty="0">
                <a:effectLst/>
                <a:ea typeface="Calibri" panose="020F0502020204030204" pitchFamily="34" charset="0"/>
              </a:rPr>
              <a:t> que informa el error, y </a:t>
            </a:r>
            <a:endParaRPr lang="en-US" sz="2400" dirty="0">
              <a:effectLst/>
              <a:ea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s-ES" sz="2400" dirty="0">
                <a:effectLst/>
                <a:ea typeface="Calibri" panose="020F0502020204030204" pitchFamily="34" charset="0"/>
              </a:rPr>
              <a:t>la empresa que suministró la información</a:t>
            </a:r>
            <a:endParaRPr lang="en-US" sz="2400" dirty="0">
              <a:effectLst/>
              <a:ea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s-ES" sz="2400" b="1" dirty="0">
                <a:effectLst/>
                <a:ea typeface="Calibri" panose="020F0502020204030204" pitchFamily="34" charset="0"/>
              </a:rPr>
              <a:t>¡Visite ftc.gov/</a:t>
            </a:r>
            <a:r>
              <a:rPr lang="es-ES" sz="2400" b="1" dirty="0" err="1">
                <a:effectLst/>
                <a:ea typeface="Calibri" panose="020F0502020204030204" pitchFamily="34" charset="0"/>
              </a:rPr>
              <a:t>credito</a:t>
            </a:r>
            <a:r>
              <a:rPr lang="es-ES" sz="2400" dirty="0">
                <a:effectLst/>
                <a:ea typeface="Calibri" panose="020F0502020204030204" pitchFamily="34" charset="0"/>
              </a:rPr>
              <a:t> para obtener información de contacto de la </a:t>
            </a:r>
            <a:r>
              <a:rPr lang="es-ES" sz="2400" dirty="0">
                <a:effectLst/>
                <a:ea typeface="Times New Roman" panose="02020603050405020304" pitchFamily="18" charset="0"/>
              </a:rPr>
              <a:t>c</a:t>
            </a:r>
            <a:r>
              <a:rPr lang="es-ES" sz="2400" dirty="0">
                <a:solidFill>
                  <a:srgbClr val="000000"/>
                </a:solidFill>
                <a:effectLst/>
                <a:ea typeface="Calibri" panose="020F0502020204030204" pitchFamily="34" charset="0"/>
              </a:rPr>
              <a:t>ompañías de informes de crédito</a:t>
            </a:r>
            <a:r>
              <a:rPr lang="es-ES" sz="2400" dirty="0">
                <a:effectLst/>
                <a:ea typeface="Calibri" panose="020F0502020204030204" pitchFamily="34" charset="0"/>
              </a:rPr>
              <a:t>, ejemplos de cartas y más! </a:t>
            </a:r>
            <a:endParaRPr lang="en-US" sz="2400" dirty="0">
              <a:effectLst/>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2818751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623CA-7D25-44B9-A824-6C38A0A362B5}"/>
              </a:ext>
            </a:extLst>
          </p:cNvPr>
          <p:cNvSpPr>
            <a:spLocks noGrp="1"/>
          </p:cNvSpPr>
          <p:nvPr>
            <p:ph type="title"/>
          </p:nvPr>
        </p:nvSpPr>
        <p:spPr/>
        <p:txBody>
          <a:bodyPr>
            <a:normAutofit/>
          </a:bodyPr>
          <a:lstStyle/>
          <a:p>
            <a:r>
              <a:rPr lang="es-ES" sz="4000" dirty="0">
                <a:effectLst/>
                <a:ea typeface="Calibri" panose="020F0502020204030204" pitchFamily="34" charset="0"/>
              </a:rPr>
              <a:t>Si la información inexacta se debe </a:t>
            </a:r>
            <a:br>
              <a:rPr lang="es-ES" sz="4000" dirty="0">
                <a:effectLst/>
                <a:ea typeface="Calibri" panose="020F0502020204030204" pitchFamily="34" charset="0"/>
              </a:rPr>
            </a:br>
            <a:r>
              <a:rPr lang="es-ES" sz="4000" dirty="0">
                <a:effectLst/>
                <a:ea typeface="Calibri" panose="020F0502020204030204" pitchFamily="34" charset="0"/>
              </a:rPr>
              <a:t>al robo de identidad</a:t>
            </a:r>
            <a:endParaRPr lang="en-US" sz="4000" dirty="0"/>
          </a:p>
        </p:txBody>
      </p:sp>
      <p:pic>
        <p:nvPicPr>
          <p:cNvPr id="5" name="Picture 4" descr="Graphical user interface, website&#10;&#10;Description automatically generated">
            <a:extLst>
              <a:ext uri="{FF2B5EF4-FFF2-40B4-BE49-F238E27FC236}">
                <a16:creationId xmlns:a16="http://schemas.microsoft.com/office/drawing/2014/main" id="{78A9E125-6778-154B-7496-47C9F39AF1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5700" y="1828800"/>
            <a:ext cx="7163492" cy="4775662"/>
          </a:xfrm>
          <a:prstGeom prst="rect">
            <a:avLst/>
          </a:prstGeom>
        </p:spPr>
      </p:pic>
    </p:spTree>
    <p:extLst>
      <p:ext uri="{BB962C8B-B14F-4D97-AF65-F5344CB8AC3E}">
        <p14:creationId xmlns:p14="http://schemas.microsoft.com/office/powerpoint/2010/main" val="1796343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TotalTime>
  <Words>3300</Words>
  <Application>Microsoft Office PowerPoint</Application>
  <PresentationFormat>Widescreen</PresentationFormat>
  <Paragraphs>196</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Courier New</vt:lpstr>
      <vt:lpstr>ProximaNova-Regular</vt:lpstr>
      <vt:lpstr>Segoe UI</vt:lpstr>
      <vt:lpstr>Symbol</vt:lpstr>
      <vt:lpstr>Office Theme</vt:lpstr>
      <vt:lpstr>Tomando control de su informe de crédito</vt:lpstr>
      <vt:lpstr>Quiénes somos y qué hacemos</vt:lpstr>
      <vt:lpstr>Su informe de crédito</vt:lpstr>
      <vt:lpstr>Por qué es importante su crédito </vt:lpstr>
      <vt:lpstr>Obtenga sus informes de crédito GRATIS</vt:lpstr>
      <vt:lpstr>¿Qué es un puntaje de crédito?</vt:lpstr>
      <vt:lpstr>Revise sus informes de crédito</vt:lpstr>
      <vt:lpstr>Corrija errores en su informe de crédito</vt:lpstr>
      <vt:lpstr>Si la información inexacta se debe  al robo de identidad</vt:lpstr>
      <vt:lpstr>Cómo detectar estafas de reparación de crédito</vt:lpstr>
      <vt:lpstr>Estafas de reparación de crédito:  busque las banderas rojas</vt:lpstr>
      <vt:lpstr>Tome control de su informe de crédito</vt:lpstr>
      <vt:lpstr>Reporte Fraude a la FTC</vt:lpstr>
      <vt:lpstr>Obtenga y comparta recursos GRATIS</vt:lpstr>
      <vt:lpstr>Preguntas</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Evite una estafa al alquilar una vivienda</dc:title>
  <dc:creator>Mendez, Rosario</dc:creator>
  <cp:lastModifiedBy>Mendez, Rosario</cp:lastModifiedBy>
  <cp:revision>35</cp:revision>
  <dcterms:created xsi:type="dcterms:W3CDTF">2022-11-22T01:11:25Z</dcterms:created>
  <dcterms:modified xsi:type="dcterms:W3CDTF">2023-07-26T00:05:50Z</dcterms:modified>
</cp:coreProperties>
</file>