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1"/>
  </p:sldMasterIdLst>
  <p:notesMasterIdLst>
    <p:notesMasterId r:id="rId14"/>
  </p:notesMasterIdLst>
  <p:sldIdLst>
    <p:sldId id="331" r:id="rId2"/>
    <p:sldId id="330" r:id="rId3"/>
    <p:sldId id="337" r:id="rId4"/>
    <p:sldId id="338" r:id="rId5"/>
    <p:sldId id="344" r:id="rId6"/>
    <p:sldId id="339" r:id="rId7"/>
    <p:sldId id="345" r:id="rId8"/>
    <p:sldId id="340" r:id="rId9"/>
    <p:sldId id="341" r:id="rId10"/>
    <p:sldId id="342" r:id="rId11"/>
    <p:sldId id="332" r:id="rId12"/>
    <p:sldId id="34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557"/>
    <a:srgbClr val="F7E5C9"/>
    <a:srgbClr val="2E9557"/>
    <a:srgbClr val="2448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3" autoAdjust="0"/>
    <p:restoredTop sz="75079" autoAdjust="0"/>
  </p:normalViewPr>
  <p:slideViewPr>
    <p:cSldViewPr snapToGrid="0">
      <p:cViewPr varScale="1">
        <p:scale>
          <a:sx n="85" d="100"/>
          <a:sy n="85" d="100"/>
        </p:scale>
        <p:origin x="1368" y="96"/>
      </p:cViewPr>
      <p:guideLst/>
    </p:cSldViewPr>
  </p:slideViewPr>
  <p:outlineViewPr>
    <p:cViewPr>
      <p:scale>
        <a:sx n="33" d="100"/>
        <a:sy n="33" d="100"/>
      </p:scale>
      <p:origin x="0" y="0"/>
    </p:cViewPr>
  </p:outlineViewPr>
  <p:notesTextViewPr>
    <p:cViewPr>
      <p:scale>
        <a:sx n="1" d="1"/>
        <a:sy n="1" d="1"/>
      </p:scale>
      <p:origin x="0" y="-15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8F8414-E028-4B12-8549-3E4C0B8967D5}" type="datetimeFigureOut">
              <a:rPr lang="en-US" smtClean="0"/>
              <a:t>4/28/2023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3A5872-CA77-4F01-89D2-5B16C08A2D3A}" type="slidenum">
              <a:rPr lang="en-US" smtClean="0"/>
              <a:t>‹#›</a:t>
            </a:fld>
            <a:endParaRPr lang="en-US" dirty="0"/>
          </a:p>
        </p:txBody>
      </p:sp>
    </p:spTree>
    <p:extLst>
      <p:ext uri="{BB962C8B-B14F-4D97-AF65-F5344CB8AC3E}">
        <p14:creationId xmlns:p14="http://schemas.microsoft.com/office/powerpoint/2010/main" val="4003582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[Greet the audience and introduce yourself.]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Today, we’ll be talking about ways to spot and avoid scams while you’re looking for a job.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1" dirty="0"/>
          </a:p>
          <a:p>
            <a:r>
              <a:rPr lang="en-US" b="1" dirty="0"/>
              <a:t>NOTE TO PRESENTERS:</a:t>
            </a:r>
            <a:r>
              <a:rPr lang="en-US" dirty="0"/>
              <a:t> </a:t>
            </a:r>
          </a:p>
          <a:p>
            <a:pPr marL="171450" indent="-171450">
              <a:buFont typeface="Arial" panose="020B0604020202020204" pitchFamily="34" charset="0"/>
              <a:buChar char="•"/>
            </a:pPr>
            <a:r>
              <a:rPr lang="en-US" dirty="0"/>
              <a:t>You don’t have to cover all the issues in this PPT. </a:t>
            </a:r>
          </a:p>
          <a:p>
            <a:pPr marL="171450" indent="-171450">
              <a:buFont typeface="Arial" panose="020B0604020202020204" pitchFamily="34" charset="0"/>
              <a:buChar char="•"/>
            </a:pPr>
            <a:r>
              <a:rPr lang="en-US"/>
              <a:t>We recommend </a:t>
            </a:r>
            <a:r>
              <a:rPr lang="en-US" dirty="0"/>
              <a:t>you pull out only the things you want to cover, considering the audience and length of time given for the presentation. </a:t>
            </a:r>
          </a:p>
          <a:p>
            <a:pPr marL="171450" indent="-171450">
              <a:buFont typeface="Arial" panose="020B0604020202020204" pitchFamily="34" charset="0"/>
              <a:buChar char="•"/>
            </a:pPr>
            <a:r>
              <a:rPr lang="en-US" dirty="0"/>
              <a:t>If you want to use all of the slides, we estimate the full presentation will run approximately 15 minutes. </a:t>
            </a:r>
          </a:p>
          <a:p>
            <a:pPr marL="171450" indent="-171450">
              <a:buFont typeface="Arial" panose="020B0604020202020204" pitchFamily="34" charset="0"/>
              <a:buChar char="•"/>
            </a:pPr>
            <a:r>
              <a:rPr lang="en-US" dirty="0"/>
              <a:t>Also, you don’t have to use the notes verbatim. We offer them as a foundation. </a:t>
            </a:r>
          </a:p>
          <a:p>
            <a:pPr marL="171450" indent="-171450">
              <a:buFont typeface="Arial" panose="020B0604020202020204" pitchFamily="34" charset="0"/>
              <a:buChar char="•"/>
            </a:pPr>
            <a:r>
              <a:rPr lang="en-US" dirty="0"/>
              <a:t>The information was pulled from existing vetted materials.</a:t>
            </a:r>
          </a:p>
        </p:txBody>
      </p:sp>
      <p:sp>
        <p:nvSpPr>
          <p:cNvPr id="4" name="Slide Number Placeholder 3"/>
          <p:cNvSpPr>
            <a:spLocks noGrp="1"/>
          </p:cNvSpPr>
          <p:nvPr>
            <p:ph type="sldNum" sz="quarter" idx="10"/>
          </p:nvPr>
        </p:nvSpPr>
        <p:spPr/>
        <p:txBody>
          <a:bodyPr/>
          <a:lstStyle/>
          <a:p>
            <a:fld id="{B53A5872-CA77-4F01-89D2-5B16C08A2D3A}" type="slidenum">
              <a:rPr lang="en-US" smtClean="0"/>
              <a:t>1</a:t>
            </a:fld>
            <a:endParaRPr lang="en-US" dirty="0"/>
          </a:p>
        </p:txBody>
      </p:sp>
    </p:spTree>
    <p:extLst>
      <p:ext uri="{BB962C8B-B14F-4D97-AF65-F5344CB8AC3E}">
        <p14:creationId xmlns:p14="http://schemas.microsoft.com/office/powerpoint/2010/main" val="3244795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 I’ve said, partnerships with community members and organizations are an important way to get the word out, and to hear about what’s happening in different communities. Now you’re part of that network, and we hope you’ll share what you learned with people you know.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Here’re some other places to learn more about job scams, money-making schemes, and other consumer protection topics, as well as an important way to keep in touch.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ftc.gov/jobscams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 has more information about the most common job scams, how to spot and avoid them, as well as recommendations to get started and what to do if you paid a scammer.</a:t>
            </a:r>
          </a:p>
          <a:p>
            <a:pPr marL="0" marR="0" lvl="0" indent="0">
              <a:lnSpc>
                <a:spcPct val="107000"/>
              </a:lnSpc>
              <a:spcBef>
                <a:spcPts val="0"/>
              </a:spcBef>
              <a:spcAft>
                <a:spcPts val="0"/>
              </a:spcAft>
              <a:buFont typeface="Symbol" panose="05050102010706020507" pitchFamily="18" charset="2"/>
              <a:buNone/>
            </a:pP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consumer.ftc.gov</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 has articles, videos, and graphics about a whole range of consumer protection topics.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ftc.gov/consumeralerts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 is the best way to keep up with the latest from the FTC, as well as the top frauds and scams we’re seeing. Sign up, get alerts, and stay in touch!</a:t>
            </a:r>
            <a:b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ftc.gov/bulkorder</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 is where to order printed materials, for free, in English and Spanish. And we’ll ship them to you for free if you order early and often.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Whether you get FTC materials online or in print, we hope you’ll share them with friends and family in your communities. Thanks so much for your time and attention.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10</a:t>
            </a:fld>
            <a:endParaRPr lang="en-US" dirty="0"/>
          </a:p>
        </p:txBody>
      </p:sp>
    </p:spTree>
    <p:extLst>
      <p:ext uri="{BB962C8B-B14F-4D97-AF65-F5344CB8AC3E}">
        <p14:creationId xmlns:p14="http://schemas.microsoft.com/office/powerpoint/2010/main" val="3023214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Are there any questions?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B53A5872-CA77-4F01-89D2-5B16C08A2D3A}" type="slidenum">
              <a:rPr lang="en-US" smtClean="0"/>
              <a:t>11</a:t>
            </a:fld>
            <a:endParaRPr lang="en-US" dirty="0"/>
          </a:p>
        </p:txBody>
      </p:sp>
    </p:spTree>
    <p:extLst>
      <p:ext uri="{BB962C8B-B14F-4D97-AF65-F5344CB8AC3E}">
        <p14:creationId xmlns:p14="http://schemas.microsoft.com/office/powerpoint/2010/main" val="1622556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Thanks again for your time today. </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53A5872-CA77-4F01-89D2-5B16C08A2D3A}" type="slidenum">
              <a:rPr lang="en-US" smtClean="0"/>
              <a:t>12</a:t>
            </a:fld>
            <a:endParaRPr lang="en-US" dirty="0"/>
          </a:p>
        </p:txBody>
      </p:sp>
    </p:spTree>
    <p:extLst>
      <p:ext uri="{BB962C8B-B14F-4D97-AF65-F5344CB8AC3E}">
        <p14:creationId xmlns:p14="http://schemas.microsoft.com/office/powerpoint/2010/main" val="218757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First, let me tell you a little bit about the FTC. As the nation’s consumer protection agency, the FTC works to stop fraud, deception, and unfair business practices. This is done in several different ways.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Through </a:t>
            </a: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enforcement</a:t>
            </a: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the FTC does investigations, sues companies and people that break the law, and tries to get money back to people whenever possible.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Many of those cases are based on the reports the FTC gets from people just like you, who talk about the scams and dishonest practices they see – even if they don’t lose money.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Through </a:t>
            </a: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education and outreach</a:t>
            </a: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the FTC tells people about their rights and businesses about their responsibilities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 print, online, and in person (or virtually), the FTC shares how to spot and avoid scams, how to report them, and how talking about a scam – with anyone – helps protect not just yourself but also your network.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Finally, the FTC can’t do it alone. By working with groups from libraries and community advocates to state and federal agencies, the FTC tries to amplify the message and reach a broader audience.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53A5872-CA77-4F01-89D2-5B16C08A2D3A}" type="slidenum">
              <a:rPr lang="en-US" smtClean="0"/>
              <a:t>2</a:t>
            </a:fld>
            <a:endParaRPr lang="en-US" dirty="0"/>
          </a:p>
        </p:txBody>
      </p:sp>
    </p:spTree>
    <p:extLst>
      <p:ext uri="{BB962C8B-B14F-4D97-AF65-F5344CB8AC3E}">
        <p14:creationId xmlns:p14="http://schemas.microsoft.com/office/powerpoint/2010/main" val="3142434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There are lots of reasons you might be looking for a job — now or in the future. Whether you’re entering the workforce or switching jobs, looking for work is a full-time job. And as you start the search, knowing about the scams that target job seekers will help you spot and avoid the scammers.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Today, we’ll cover: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How to spot ads for fake job opportunities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Examples of common job scams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Money-making scams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Another way to spot job scams by how they pay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How to avoid job scams, 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How to report scams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3</a:t>
            </a:fld>
            <a:endParaRPr lang="en-US" dirty="0"/>
          </a:p>
        </p:txBody>
      </p:sp>
    </p:spTree>
    <p:extLst>
      <p:ext uri="{BB962C8B-B14F-4D97-AF65-F5344CB8AC3E}">
        <p14:creationId xmlns:p14="http://schemas.microsoft.com/office/powerpoint/2010/main" val="2633383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800">
                <a:effectLst/>
                <a:latin typeface="Calibri" panose="020F0502020204030204" pitchFamily="34" charset="0"/>
                <a:ea typeface="Calibri" panose="020F0502020204030204" pitchFamily="34" charset="0"/>
              </a:rPr>
              <a:t>These are samples of fake job ads. </a:t>
            </a:r>
            <a:r>
              <a:rPr lang="en-US" sz="180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wording may change, but scammers always </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make big promises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that simply aren’t real, like you’ll get rich working just a few hours a day. And they’ll demand </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sensitive information</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like your Social Security number </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before</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they hire you. If you give it to them, they could wind up stealing your identity.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Other job listings may</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ask you to pay for training or certification that are fake, unnecessary, or both. </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Don’t pay upfront for training or certifications.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**And if there’s only </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one thing</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you remember from today’s presentation, this is it: </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anybody who charges you for a job is a scammer.</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4</a:t>
            </a:fld>
            <a:endParaRPr lang="en-US" dirty="0"/>
          </a:p>
        </p:txBody>
      </p:sp>
    </p:spTree>
    <p:extLst>
      <p:ext uri="{BB962C8B-B14F-4D97-AF65-F5344CB8AC3E}">
        <p14:creationId xmlns:p14="http://schemas.microsoft.com/office/powerpoint/2010/main" val="1253138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Let’s look at a couple of examples of job scams. The details can change, but these are some of the scams we’re hearing about regularly: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Working from home</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is more common these days. Scammers know that and are posting ads offering online jobs. They’ll say you can make money doing something like entering data, or as a virtual assistant, or a mystery shopper. Often, they’ll say you can make loads of money in a short time — which we already know is a sign of a scam.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Scammers will often </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pretend to be someone they’re not</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posting fake ads that offer positions that don’t exist. These phony job opportunities come from what you think are well-known employers, and they can offer great pay, flexible hours, training, telework options, and money to set up a home office. It can be tricky to tell what’s a real job and when they’re just after your money or personal information. But in just a minute we’ll talk about other ways to spot the scams.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5</a:t>
            </a:fld>
            <a:endParaRPr lang="en-US" dirty="0"/>
          </a:p>
        </p:txBody>
      </p:sp>
    </p:spTree>
    <p:extLst>
      <p:ext uri="{BB962C8B-B14F-4D97-AF65-F5344CB8AC3E}">
        <p14:creationId xmlns:p14="http://schemas.microsoft.com/office/powerpoint/2010/main" val="2643262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We also see scams around other ways to make money, for things that look like real business offers. For example, some of these include:</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business coaching programs that promise to give you secrets to success</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help promoting your invention to market your idea, but don’t deliver what was promised</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and opportunities that say you can make lots of money selling products from home, but the products turn out to be junk or very hard to sell. </a:t>
            </a:r>
          </a:p>
          <a:p>
            <a:pPr marL="0" marR="0">
              <a:lnSpc>
                <a:spcPct val="107000"/>
              </a:lnSpc>
              <a:spcBef>
                <a:spcPts val="0"/>
              </a:spcBef>
              <a:spcAft>
                <a:spcPts val="800"/>
              </a:spcAft>
            </a:pP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These opportunities can look real, but if anyone </a:t>
            </a:r>
            <a:r>
              <a:rPr lang="en-U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guarantees that you’ll make a lot of money or that you’ll be successful, you can bet that’s a scam</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In business, there are no guarantees, and that’s one way to spot </a:t>
            </a:r>
            <a:r>
              <a:rPr lang="en-US" sz="180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 scam</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800" b="0" i="0" dirty="0">
              <a:solidFill>
                <a:srgbClr val="1B1B1B"/>
              </a:solidFill>
              <a:effectLst/>
              <a:latin typeface="Inter"/>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b="0" i="0" dirty="0">
                <a:solidFill>
                  <a:srgbClr val="1B1B1B"/>
                </a:solidFill>
                <a:effectLst/>
                <a:latin typeface="Inter"/>
              </a:rPr>
              <a:t>What we see often is that eventually, most people find that no matter how hard they work, they can’t sell enough inventory or recruit enough people to make money. They also can’t make enough money to cover the expenses and have to quit, losing everything they invested.</a:t>
            </a:r>
          </a:p>
          <a:p>
            <a:pPr marL="0" marR="0">
              <a:lnSpc>
                <a:spcPct val="107000"/>
              </a:lnSpc>
              <a:spcBef>
                <a:spcPts val="0"/>
              </a:spcBef>
              <a:spcAft>
                <a:spcPts val="800"/>
              </a:spcAft>
            </a:pP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6</a:t>
            </a:fld>
            <a:endParaRPr lang="en-US" dirty="0"/>
          </a:p>
        </p:txBody>
      </p:sp>
    </p:spTree>
    <p:extLst>
      <p:ext uri="{BB962C8B-B14F-4D97-AF65-F5344CB8AC3E}">
        <p14:creationId xmlns:p14="http://schemas.microsoft.com/office/powerpoint/2010/main" val="211078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Here’s another way to spot a job scam. </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If anyone gives you a check, tells you to deposit it, and then send money back, that’s a scam.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Here’s how it can play out:</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Your supposed boss might send you a check for several thousand dollars — maybe to get a computer, office equipment, or products for you to try and review. Whatever their reason, they then ask you to deposit the check and then send them part of the money. That’s where the alarm bells go off. Because that check is fake, by the time the bank realizes it, the scammer has your money. The bank will want you to repay them whatever you send to the scammer, too. And that job you thought you had? You probably don’t have that, either.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Remember: </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Honest employers won’t send you a check and ask you to send part of the money.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7</a:t>
            </a:fld>
            <a:endParaRPr lang="en-US" dirty="0"/>
          </a:p>
        </p:txBody>
      </p:sp>
    </p:spTree>
    <p:extLst>
      <p:ext uri="{BB962C8B-B14F-4D97-AF65-F5344CB8AC3E}">
        <p14:creationId xmlns:p14="http://schemas.microsoft.com/office/powerpoint/2010/main" val="54628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Now that you know more about how these scams work and how to spot them, here are some ways to avoid them: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Never pay for the promise of a job.</a:t>
            </a: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Honest employers, including the federal government, will never ask you to pay to get a job. Anyone who does is a scammer.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Do some research.</a:t>
            </a: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Search online for the name of the company or the person who’s hiring you. Add the words “scam,” “review,” or “complaint” to your search. See what others are saying. You might find out they’ve scammed other people.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Also, check out the company’s “careers” or “job opportunities” section. Go directly to the site instead of clicking a link that someone sends, which could take you to a scam site. If the same position isn’t listed on the real site, walk away. If it’s there, apply directly through the organization’s website, if you can. And finally,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Take your time</a:t>
            </a: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Talk to someone you trust and describe the offer to them. Ask what they think. Just explaining the offer to someone else will give you more time to think about 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8</a:t>
            </a:fld>
            <a:endParaRPr lang="en-US" dirty="0"/>
          </a:p>
        </p:txBody>
      </p:sp>
    </p:spTree>
    <p:extLst>
      <p:ext uri="{BB962C8B-B14F-4D97-AF65-F5344CB8AC3E}">
        <p14:creationId xmlns:p14="http://schemas.microsoft.com/office/powerpoint/2010/main" val="3677993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This is what the site looks like when you report a scam.</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FTC uses reports to investigate and bring law enforcement cases. Reports also help the FTC know what scams to alert people about, so they can protect themselves, their friends, and family.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When you follow a few short steps at </a:t>
            </a:r>
            <a:r>
              <a:rPr lang="en-US"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ReportFraud.ftc.gov</a:t>
            </a: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your report is instantly available to more than 3,000 federal, state, and local law enforcers across the country. And, once you tell the FTC what happened, you’ll get advice on what to do to recover and how to guard against fraud in the future.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9</a:t>
            </a:fld>
            <a:endParaRPr lang="en-US" dirty="0"/>
          </a:p>
        </p:txBody>
      </p:sp>
    </p:spTree>
    <p:extLst>
      <p:ext uri="{BB962C8B-B14F-4D97-AF65-F5344CB8AC3E}">
        <p14:creationId xmlns:p14="http://schemas.microsoft.com/office/powerpoint/2010/main" val="721638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Master" Target="../slideMasters/slideMaster1.xml"/><Relationship Id="rId4" Type="http://schemas.openxmlformats.org/officeDocument/2006/relationships/image" Target="../media/image19.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2.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4.sv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Money Matters: How to Spot, Avoid, ad Report Scams">
            <a:extLst>
              <a:ext uri="{FF2B5EF4-FFF2-40B4-BE49-F238E27FC236}">
                <a16:creationId xmlns:a16="http://schemas.microsoft.com/office/drawing/2014/main" id="{9E73A144-B0F9-420C-8B7A-6A320C00092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81" y="0"/>
            <a:ext cx="12191238" cy="6858000"/>
          </a:xfrm>
          <a:prstGeom prst="rect">
            <a:avLst/>
          </a:prstGeom>
        </p:spPr>
      </p:pic>
      <p:sp>
        <p:nvSpPr>
          <p:cNvPr id="12" name="Text Placeholder 11"/>
          <p:cNvSpPr>
            <a:spLocks noGrp="1"/>
          </p:cNvSpPr>
          <p:nvPr>
            <p:ph type="body" sz="quarter" idx="11" hasCustomPrompt="1"/>
          </p:nvPr>
        </p:nvSpPr>
        <p:spPr>
          <a:xfrm>
            <a:off x="4968072" y="5047329"/>
            <a:ext cx="4014129" cy="367992"/>
          </a:xfrm>
        </p:spPr>
        <p:txBody>
          <a:bodyPr anchor="ctr">
            <a:normAutofit/>
          </a:bodyPr>
          <a:lstStyle>
            <a:lvl1pPr marL="0" indent="0" algn="l">
              <a:lnSpc>
                <a:spcPct val="100000"/>
              </a:lnSpc>
              <a:spcBef>
                <a:spcPts val="0"/>
              </a:spcBef>
              <a:buNone/>
              <a:defRPr sz="1600" b="1" baseline="0">
                <a:solidFill>
                  <a:schemeClr val="tx1"/>
                </a:solidFill>
                <a:latin typeface="Arial" panose="020B0604020202020204" pitchFamily="34" charset="0"/>
                <a:cs typeface="Arial" panose="020B0604020202020204" pitchFamily="34" charset="0"/>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dirty="0"/>
              <a:t>Name  |  Date  </a:t>
            </a:r>
          </a:p>
        </p:txBody>
      </p:sp>
      <p:sp>
        <p:nvSpPr>
          <p:cNvPr id="2" name="Title 1">
            <a:extLst>
              <a:ext uri="{FF2B5EF4-FFF2-40B4-BE49-F238E27FC236}">
                <a16:creationId xmlns:a16="http://schemas.microsoft.com/office/drawing/2014/main" id="{7274D8DD-F021-46ED-96A6-06BAE518052F}"/>
              </a:ext>
            </a:extLst>
          </p:cNvPr>
          <p:cNvSpPr>
            <a:spLocks noGrp="1"/>
          </p:cNvSpPr>
          <p:nvPr>
            <p:ph type="title"/>
          </p:nvPr>
        </p:nvSpPr>
        <p:spPr>
          <a:xfrm>
            <a:off x="4968072" y="2639025"/>
            <a:ext cx="4999893" cy="2244474"/>
          </a:xfrm>
        </p:spPr>
        <p:txBody>
          <a:bodyPr>
            <a:noAutofit/>
          </a:bodyPr>
          <a:lstStyle>
            <a:lvl1pPr algn="l">
              <a:defRPr sz="5400" b="0">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423675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63742"/>
            <a:ext cx="10515600" cy="2852737"/>
          </a:xfrm>
        </p:spPr>
        <p:txBody>
          <a:bodyPr anchor="ctr">
            <a:normAutofit/>
          </a:bodyPr>
          <a:lstStyle>
            <a:lvl1pPr algn="ctr">
              <a:lnSpc>
                <a:spcPct val="100000"/>
              </a:lnSpc>
              <a:defRPr sz="72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627524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bg>
      <p:bgPr>
        <a:solidFill>
          <a:srgbClr val="1C355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63742"/>
            <a:ext cx="10515600" cy="2852737"/>
          </a:xfrm>
        </p:spPr>
        <p:txBody>
          <a:bodyPr anchor="ctr">
            <a:normAutofit/>
          </a:bodyPr>
          <a:lstStyle>
            <a:lvl1pPr algn="ctr">
              <a:lnSpc>
                <a:spcPct val="100000"/>
              </a:lnSpc>
              <a:defRPr sz="72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4" name="Graphic 3" descr="Money Matters: How to Spot, Avoid, and Report Scams">
            <a:extLst>
              <a:ext uri="{FF2B5EF4-FFF2-40B4-BE49-F238E27FC236}">
                <a16:creationId xmlns:a16="http://schemas.microsoft.com/office/drawing/2014/main" id="{20049B4D-E1BF-48D5-AE0D-0FE904C4450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364681" y="4884179"/>
            <a:ext cx="4552950" cy="847725"/>
          </a:xfrm>
          <a:prstGeom prst="rect">
            <a:avLst/>
          </a:prstGeom>
        </p:spPr>
      </p:pic>
      <p:pic>
        <p:nvPicPr>
          <p:cNvPr id="6" name="Picture 5" descr="Federal Trade Commission">
            <a:extLst>
              <a:ext uri="{FF2B5EF4-FFF2-40B4-BE49-F238E27FC236}">
                <a16:creationId xmlns:a16="http://schemas.microsoft.com/office/drawing/2014/main" id="{1D0B6EDF-AE15-45DA-9036-5EF1CAB3C14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71514" y="4817502"/>
            <a:ext cx="2955804" cy="914402"/>
          </a:xfrm>
          <a:prstGeom prst="rect">
            <a:avLst/>
          </a:prstGeom>
        </p:spPr>
      </p:pic>
    </p:spTree>
    <p:extLst>
      <p:ext uri="{BB962C8B-B14F-4D97-AF65-F5344CB8AC3E}">
        <p14:creationId xmlns:p14="http://schemas.microsoft.com/office/powerpoint/2010/main" val="3863423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20" name="Text Placeholder 2">
            <a:extLst>
              <a:ext uri="{FF2B5EF4-FFF2-40B4-BE49-F238E27FC236}">
                <a16:creationId xmlns:a16="http://schemas.microsoft.com/office/drawing/2014/main" id="{1DDCD20A-CADD-4C81-8F29-21F5408F56DE}"/>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642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4" name="Graphic 3" descr="Hello icon">
            <a:extLst>
              <a:ext uri="{FF2B5EF4-FFF2-40B4-BE49-F238E27FC236}">
                <a16:creationId xmlns:a16="http://schemas.microsoft.com/office/drawing/2014/main" id="{C1F3AC3A-50B5-4C31-B259-D00AB3E8A93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25098" y="3071603"/>
            <a:ext cx="1888308" cy="1610929"/>
          </a:xfrm>
          <a:prstGeom prst="rect">
            <a:avLst/>
          </a:prstGeom>
        </p:spPr>
      </p:pic>
      <p:sp>
        <p:nvSpPr>
          <p:cNvPr id="7" name="Text Placeholder 2">
            <a:extLst>
              <a:ext uri="{FF2B5EF4-FFF2-40B4-BE49-F238E27FC236}">
                <a16:creationId xmlns:a16="http://schemas.microsoft.com/office/drawing/2014/main" id="{3CC7D873-AFEA-49D8-A968-997F7223853B}"/>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371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9" name="Graphic 48" descr="Looking for a job icon">
            <a:extLst>
              <a:ext uri="{FF2B5EF4-FFF2-40B4-BE49-F238E27FC236}">
                <a16:creationId xmlns:a16="http://schemas.microsoft.com/office/drawing/2014/main" id="{CDB9DFE2-0C28-4957-9B49-828AD5DBAA6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28148" y="3012205"/>
            <a:ext cx="2160606" cy="1559796"/>
          </a:xfrm>
          <a:prstGeom prst="rect">
            <a:avLst/>
          </a:prstGeom>
        </p:spPr>
      </p:pic>
    </p:spTree>
    <p:extLst>
      <p:ext uri="{BB962C8B-B14F-4D97-AF65-F5344CB8AC3E}">
        <p14:creationId xmlns:p14="http://schemas.microsoft.com/office/powerpoint/2010/main" val="182309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spcAft>
                <a:spcPts val="1200"/>
              </a:spcAft>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descr="Spotting scams icon">
            <a:extLst>
              <a:ext uri="{FF2B5EF4-FFF2-40B4-BE49-F238E27FC236}">
                <a16:creationId xmlns:a16="http://schemas.microsoft.com/office/drawing/2014/main" id="{F509BEFE-8EBA-44D9-B0FC-82E79B532FE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16098" y="2775909"/>
            <a:ext cx="2041019" cy="1950808"/>
          </a:xfrm>
          <a:prstGeom prst="rect">
            <a:avLst/>
          </a:prstGeom>
        </p:spPr>
      </p:pic>
    </p:spTree>
    <p:extLst>
      <p:ext uri="{BB962C8B-B14F-4D97-AF65-F5344CB8AC3E}">
        <p14:creationId xmlns:p14="http://schemas.microsoft.com/office/powerpoint/2010/main" val="717365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phic 4" descr="Finance icon">
            <a:extLst>
              <a:ext uri="{FF2B5EF4-FFF2-40B4-BE49-F238E27FC236}">
                <a16:creationId xmlns:a16="http://schemas.microsoft.com/office/drawing/2014/main" id="{3AA933DC-3D04-4991-8E13-944487BED5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26722" y="3268229"/>
            <a:ext cx="1930566" cy="1012370"/>
          </a:xfrm>
          <a:prstGeom prst="rect">
            <a:avLst/>
          </a:prstGeom>
        </p:spPr>
      </p:pic>
    </p:spTree>
    <p:extLst>
      <p:ext uri="{BB962C8B-B14F-4D97-AF65-F5344CB8AC3E}">
        <p14:creationId xmlns:p14="http://schemas.microsoft.com/office/powerpoint/2010/main" val="407882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descr="Checklist icon">
            <a:extLst>
              <a:ext uri="{FF2B5EF4-FFF2-40B4-BE49-F238E27FC236}">
                <a16:creationId xmlns:a16="http://schemas.microsoft.com/office/drawing/2014/main" id="{1977F7E6-6A7F-4A98-9FC8-2E17804940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728787" y="2747282"/>
            <a:ext cx="1526879" cy="2029007"/>
          </a:xfrm>
          <a:prstGeom prst="rect">
            <a:avLst/>
          </a:prstGeom>
        </p:spPr>
      </p:pic>
    </p:spTree>
    <p:extLst>
      <p:ext uri="{BB962C8B-B14F-4D97-AF65-F5344CB8AC3E}">
        <p14:creationId xmlns:p14="http://schemas.microsoft.com/office/powerpoint/2010/main" val="1384515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phic 4" descr="Free resources icon">
            <a:extLst>
              <a:ext uri="{FF2B5EF4-FFF2-40B4-BE49-F238E27FC236}">
                <a16:creationId xmlns:a16="http://schemas.microsoft.com/office/drawing/2014/main" id="{FBDEF3EB-C08D-4F12-BDDB-D605CD9129B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36380" y="2826426"/>
            <a:ext cx="2801607" cy="2101205"/>
          </a:xfrm>
          <a:prstGeom prst="rect">
            <a:avLst/>
          </a:prstGeom>
        </p:spPr>
      </p:pic>
    </p:spTree>
    <p:extLst>
      <p:ext uri="{BB962C8B-B14F-4D97-AF65-F5344CB8AC3E}">
        <p14:creationId xmlns:p14="http://schemas.microsoft.com/office/powerpoint/2010/main" val="1405910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2790511"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01673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97179-CB30-4ED0-85CC-3717FF6D287B}" type="datetimeFigureOut">
              <a:rPr lang="en-US" smtClean="0"/>
              <a:t>4/28/2023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E3A3B-3CFC-4D22-A17C-FBC1386BBF14}" type="slidenum">
              <a:rPr lang="en-US" smtClean="0"/>
              <a:t>‹#›</a:t>
            </a:fld>
            <a:endParaRPr lang="en-US" dirty="0"/>
          </a:p>
        </p:txBody>
      </p:sp>
    </p:spTree>
    <p:extLst>
      <p:ext uri="{BB962C8B-B14F-4D97-AF65-F5344CB8AC3E}">
        <p14:creationId xmlns:p14="http://schemas.microsoft.com/office/powerpoint/2010/main" val="405870076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76" r:id="rId3"/>
    <p:sldLayoutId id="2147483677" r:id="rId4"/>
    <p:sldLayoutId id="2147483678" r:id="rId5"/>
    <p:sldLayoutId id="2147483679" r:id="rId6"/>
    <p:sldLayoutId id="2147483680" r:id="rId7"/>
    <p:sldLayoutId id="2147483682" r:id="rId8"/>
    <p:sldLayoutId id="2147483681" r:id="rId9"/>
    <p:sldLayoutId id="2147483668" r:id="rId10"/>
    <p:sldLayoutId id="2147483683" r:id="rId11"/>
  </p:sldLayoutIdLst>
  <p:txStyles>
    <p:titleStyle>
      <a:lvl1pPr algn="ctr" defTabSz="914400" rtl="0" eaLnBrk="1" latinLnBrk="0" hangingPunct="1">
        <a:lnSpc>
          <a:spcPct val="90000"/>
        </a:lnSpc>
        <a:spcBef>
          <a:spcPct val="0"/>
        </a:spcBef>
        <a:buNone/>
        <a:defRPr sz="4400" b="1" kern="1200">
          <a:solidFill>
            <a:schemeClr val="tx1">
              <a:lumMod val="75000"/>
              <a:lumOff val="2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21.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6F532-B1A1-493E-8A5E-81A68EB56D4F}"/>
              </a:ext>
            </a:extLst>
          </p:cNvPr>
          <p:cNvSpPr>
            <a:spLocks noGrp="1"/>
          </p:cNvSpPr>
          <p:nvPr>
            <p:ph type="title"/>
          </p:nvPr>
        </p:nvSpPr>
        <p:spPr>
          <a:xfrm>
            <a:off x="4968073" y="2639025"/>
            <a:ext cx="5114390" cy="2244474"/>
          </a:xfrm>
        </p:spPr>
        <p:txBody>
          <a:bodyPr/>
          <a:lstStyle/>
          <a:p>
            <a:r>
              <a:rPr lang="en-US" sz="4800" dirty="0"/>
              <a:t>Avoiding a Scam When You’re Looking for a Job </a:t>
            </a:r>
          </a:p>
        </p:txBody>
      </p:sp>
      <p:sp>
        <p:nvSpPr>
          <p:cNvPr id="5" name="Text Placeholder 4">
            <a:extLst>
              <a:ext uri="{FF2B5EF4-FFF2-40B4-BE49-F238E27FC236}">
                <a16:creationId xmlns:a16="http://schemas.microsoft.com/office/drawing/2014/main" id="{6A149146-460C-4C79-AFD4-7EB057A90013}"/>
              </a:ext>
            </a:extLst>
          </p:cNvPr>
          <p:cNvSpPr>
            <a:spLocks noGrp="1"/>
          </p:cNvSpPr>
          <p:nvPr>
            <p:ph type="body" sz="quarter" idx="11"/>
          </p:nvPr>
        </p:nvSpPr>
        <p:spPr/>
        <p:txBody>
          <a:bodyPr/>
          <a:lstStyle/>
          <a:p>
            <a:r>
              <a:rPr lang="en-US" dirty="0"/>
              <a:t>First name Last name  |  Date </a:t>
            </a:r>
          </a:p>
        </p:txBody>
      </p:sp>
    </p:spTree>
    <p:extLst>
      <p:ext uri="{BB962C8B-B14F-4D97-AF65-F5344CB8AC3E}">
        <p14:creationId xmlns:p14="http://schemas.microsoft.com/office/powerpoint/2010/main" val="769126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6E1D4E-DEBE-44FF-8457-B385034C910F}"/>
              </a:ext>
            </a:extLst>
          </p:cNvPr>
          <p:cNvSpPr>
            <a:spLocks noGrp="1"/>
          </p:cNvSpPr>
          <p:nvPr>
            <p:ph type="title"/>
          </p:nvPr>
        </p:nvSpPr>
        <p:spPr/>
        <p:txBody>
          <a:bodyPr/>
          <a:lstStyle/>
          <a:p>
            <a:r>
              <a:rPr lang="en-US" dirty="0"/>
              <a:t>Get and Share FREE Resources</a:t>
            </a:r>
          </a:p>
        </p:txBody>
      </p:sp>
      <p:sp>
        <p:nvSpPr>
          <p:cNvPr id="5" name="Content Placeholder 4">
            <a:extLst>
              <a:ext uri="{FF2B5EF4-FFF2-40B4-BE49-F238E27FC236}">
                <a16:creationId xmlns:a16="http://schemas.microsoft.com/office/drawing/2014/main" id="{41087661-27BA-496B-8791-78ED3309E7DD}"/>
              </a:ext>
            </a:extLst>
          </p:cNvPr>
          <p:cNvSpPr>
            <a:spLocks noGrp="1"/>
          </p:cNvSpPr>
          <p:nvPr>
            <p:ph idx="1"/>
          </p:nvPr>
        </p:nvSpPr>
        <p:spPr>
          <a:xfrm>
            <a:off x="4742822" y="2341265"/>
            <a:ext cx="6915778" cy="3436537"/>
          </a:xfrm>
        </p:spPr>
        <p:txBody>
          <a:bodyPr/>
          <a:lstStyle/>
          <a:p>
            <a:endParaRPr lang="en-US" dirty="0"/>
          </a:p>
          <a:p>
            <a:r>
              <a:rPr lang="en-US" dirty="0"/>
              <a:t>Spot other job scams: </a:t>
            </a:r>
            <a:r>
              <a:rPr lang="en-US" b="1" dirty="0"/>
              <a:t>ftc.gov/</a:t>
            </a:r>
            <a:r>
              <a:rPr lang="en-US" b="1" dirty="0" err="1"/>
              <a:t>jobscams</a:t>
            </a:r>
            <a:endParaRPr lang="en-US" b="1" dirty="0"/>
          </a:p>
          <a:p>
            <a:r>
              <a:rPr lang="en-US" dirty="0"/>
              <a:t>Learn about scams: </a:t>
            </a:r>
            <a:r>
              <a:rPr lang="en-US" b="1" dirty="0"/>
              <a:t>consumer.ftc.gov</a:t>
            </a:r>
          </a:p>
          <a:p>
            <a:r>
              <a:rPr lang="en-US" dirty="0"/>
              <a:t>Keep in touch: </a:t>
            </a:r>
            <a:r>
              <a:rPr lang="en-US" b="1" dirty="0"/>
              <a:t>ftc.gov/</a:t>
            </a:r>
            <a:r>
              <a:rPr lang="en-US" b="1" dirty="0" err="1"/>
              <a:t>consumeralerts</a:t>
            </a:r>
            <a:r>
              <a:rPr lang="en-US" b="1" dirty="0"/>
              <a:t> </a:t>
            </a:r>
          </a:p>
          <a:p>
            <a:r>
              <a:rPr lang="en-US" dirty="0"/>
              <a:t>Get print materials: </a:t>
            </a:r>
            <a:r>
              <a:rPr lang="en-US" b="1" dirty="0"/>
              <a:t>ftc.gov/bulkorder</a:t>
            </a:r>
          </a:p>
        </p:txBody>
      </p:sp>
    </p:spTree>
    <p:extLst>
      <p:ext uri="{BB962C8B-B14F-4D97-AF65-F5344CB8AC3E}">
        <p14:creationId xmlns:p14="http://schemas.microsoft.com/office/powerpoint/2010/main" val="2357674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866448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52148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A089D-762D-43F5-B4B5-3F7A5454587A}"/>
              </a:ext>
            </a:extLst>
          </p:cNvPr>
          <p:cNvSpPr>
            <a:spLocks noGrp="1"/>
          </p:cNvSpPr>
          <p:nvPr>
            <p:ph type="title"/>
          </p:nvPr>
        </p:nvSpPr>
        <p:spPr/>
        <p:txBody>
          <a:bodyPr/>
          <a:lstStyle/>
          <a:p>
            <a:r>
              <a:rPr lang="en-US" dirty="0"/>
              <a:t>Who the FTC Is and What It Does</a:t>
            </a:r>
          </a:p>
        </p:txBody>
      </p:sp>
      <p:sp>
        <p:nvSpPr>
          <p:cNvPr id="3" name="Text Placeholder 2">
            <a:extLst>
              <a:ext uri="{FF2B5EF4-FFF2-40B4-BE49-F238E27FC236}">
                <a16:creationId xmlns:a16="http://schemas.microsoft.com/office/drawing/2014/main" id="{E224551E-3430-4386-A0AB-4A1641A3E860}"/>
              </a:ext>
            </a:extLst>
          </p:cNvPr>
          <p:cNvSpPr>
            <a:spLocks noGrp="1"/>
          </p:cNvSpPr>
          <p:nvPr>
            <p:ph idx="4294967295"/>
          </p:nvPr>
        </p:nvSpPr>
        <p:spPr>
          <a:xfrm>
            <a:off x="4742822" y="2341265"/>
            <a:ext cx="6610978" cy="3436537"/>
          </a:xfrm>
        </p:spPr>
        <p:txBody>
          <a:bodyPr/>
          <a:lstStyle/>
          <a:p>
            <a:r>
              <a:rPr lang="en-US" dirty="0"/>
              <a:t>Enforcement</a:t>
            </a:r>
          </a:p>
          <a:p>
            <a:r>
              <a:rPr lang="en-US" dirty="0"/>
              <a:t>Consumer and Business Education</a:t>
            </a:r>
          </a:p>
          <a:p>
            <a:r>
              <a:rPr lang="en-US" dirty="0"/>
              <a:t>Building Partnerships and Coalitions</a:t>
            </a:r>
          </a:p>
        </p:txBody>
      </p:sp>
    </p:spTree>
    <p:extLst>
      <p:ext uri="{BB962C8B-B14F-4D97-AF65-F5344CB8AC3E}">
        <p14:creationId xmlns:p14="http://schemas.microsoft.com/office/powerpoint/2010/main" val="1289145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7B8A0D-6A85-4C50-8FA0-07CC13FDAC2B}"/>
              </a:ext>
            </a:extLst>
          </p:cNvPr>
          <p:cNvSpPr>
            <a:spLocks noGrp="1"/>
          </p:cNvSpPr>
          <p:nvPr>
            <p:ph type="title"/>
          </p:nvPr>
        </p:nvSpPr>
        <p:spPr/>
        <p:txBody>
          <a:bodyPr>
            <a:normAutofit/>
          </a:bodyPr>
          <a:lstStyle/>
          <a:p>
            <a:r>
              <a:rPr lang="en-US" dirty="0"/>
              <a:t>Before You Start a Job Search </a:t>
            </a:r>
          </a:p>
        </p:txBody>
      </p:sp>
      <p:sp>
        <p:nvSpPr>
          <p:cNvPr id="5" name="Content Placeholder 4">
            <a:extLst>
              <a:ext uri="{FF2B5EF4-FFF2-40B4-BE49-F238E27FC236}">
                <a16:creationId xmlns:a16="http://schemas.microsoft.com/office/drawing/2014/main" id="{76F5286B-0C7D-4CCE-98CE-D5743A9C44D7}"/>
              </a:ext>
            </a:extLst>
          </p:cNvPr>
          <p:cNvSpPr>
            <a:spLocks noGrp="1"/>
          </p:cNvSpPr>
          <p:nvPr>
            <p:ph idx="1"/>
          </p:nvPr>
        </p:nvSpPr>
        <p:spPr/>
        <p:txBody>
          <a:bodyPr>
            <a:normAutofit fontScale="92500" lnSpcReduction="10000"/>
          </a:bodyPr>
          <a:lstStyle/>
          <a:p>
            <a:pPr lvl="0"/>
            <a:r>
              <a:rPr lang="en-US" dirty="0"/>
              <a:t>Spot ads for fake job or business opportunities</a:t>
            </a:r>
          </a:p>
          <a:p>
            <a:pPr lvl="0"/>
            <a:r>
              <a:rPr lang="en-US" dirty="0"/>
              <a:t>Common job scams</a:t>
            </a:r>
          </a:p>
          <a:p>
            <a:pPr lvl="0"/>
            <a:r>
              <a:rPr lang="en-US" dirty="0"/>
              <a:t>Money-making scams </a:t>
            </a:r>
          </a:p>
          <a:p>
            <a:pPr lvl="0"/>
            <a:r>
              <a:rPr lang="en-US" dirty="0"/>
              <a:t>Spot job scams by how they pay</a:t>
            </a:r>
          </a:p>
          <a:p>
            <a:pPr lvl="0"/>
            <a:r>
              <a:rPr lang="en-US" dirty="0"/>
              <a:t>How to avoid scams </a:t>
            </a:r>
          </a:p>
          <a:p>
            <a:pPr lvl="0"/>
            <a:r>
              <a:rPr lang="en-US" dirty="0"/>
              <a:t>Report scams</a:t>
            </a:r>
          </a:p>
          <a:p>
            <a:endParaRPr lang="en-US" dirty="0"/>
          </a:p>
        </p:txBody>
      </p:sp>
    </p:spTree>
    <p:extLst>
      <p:ext uri="{BB962C8B-B14F-4D97-AF65-F5344CB8AC3E}">
        <p14:creationId xmlns:p14="http://schemas.microsoft.com/office/powerpoint/2010/main" val="62230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9284-9A9D-4806-8BE2-DCF519B2D5B5}"/>
              </a:ext>
            </a:extLst>
          </p:cNvPr>
          <p:cNvSpPr>
            <a:spLocks noGrp="1"/>
          </p:cNvSpPr>
          <p:nvPr>
            <p:ph type="title"/>
          </p:nvPr>
        </p:nvSpPr>
        <p:spPr>
          <a:xfrm>
            <a:off x="397042" y="365126"/>
            <a:ext cx="11430000" cy="1252654"/>
          </a:xfrm>
        </p:spPr>
        <p:txBody>
          <a:bodyPr>
            <a:normAutofit fontScale="90000"/>
          </a:bodyPr>
          <a:lstStyle/>
          <a:p>
            <a:br>
              <a:rPr lang="en-US" sz="4000" dirty="0"/>
            </a:br>
            <a:r>
              <a:rPr lang="en-US" sz="4900" dirty="0"/>
              <a:t>Ads for Fake Job or Business Opportunities</a:t>
            </a:r>
            <a:br>
              <a:rPr lang="en-US" dirty="0"/>
            </a:br>
            <a:endParaRPr lang="en-US" dirty="0"/>
          </a:p>
        </p:txBody>
      </p:sp>
      <p:pic>
        <p:nvPicPr>
          <p:cNvPr id="7" name="Graphic 6">
            <a:extLst>
              <a:ext uri="{FF2B5EF4-FFF2-40B4-BE49-F238E27FC236}">
                <a16:creationId xmlns:a16="http://schemas.microsoft.com/office/drawing/2014/main" id="{57E770F8-0374-49D3-B8AB-6089A65E51A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86786" y="1999547"/>
            <a:ext cx="8418427" cy="3790287"/>
          </a:xfrm>
          <a:prstGeom prst="rect">
            <a:avLst/>
          </a:prstGeom>
        </p:spPr>
      </p:pic>
      <p:sp>
        <p:nvSpPr>
          <p:cNvPr id="8" name="TextBox 7">
            <a:extLst>
              <a:ext uri="{FF2B5EF4-FFF2-40B4-BE49-F238E27FC236}">
                <a16:creationId xmlns:a16="http://schemas.microsoft.com/office/drawing/2014/main" id="{D61F2E8F-38FF-4554-9B0E-67097D0CA4C7}"/>
              </a:ext>
            </a:extLst>
          </p:cNvPr>
          <p:cNvSpPr txBox="1"/>
          <p:nvPr/>
        </p:nvSpPr>
        <p:spPr>
          <a:xfrm>
            <a:off x="2619632" y="3109860"/>
            <a:ext cx="1532238" cy="1569660"/>
          </a:xfrm>
          <a:prstGeom prst="rect">
            <a:avLst/>
          </a:prstGeom>
          <a:noFill/>
        </p:spPr>
        <p:txBody>
          <a:bodyPr wrap="square" rtlCol="0">
            <a:spAutoFit/>
          </a:bodyPr>
          <a:lstStyle/>
          <a:p>
            <a:pPr algn="ctr"/>
            <a:r>
              <a:rPr lang="en-US" sz="2400" dirty="0">
                <a:solidFill>
                  <a:schemeClr val="tx1">
                    <a:lumMod val="75000"/>
                    <a:lumOff val="25000"/>
                  </a:schemeClr>
                </a:solidFill>
                <a:latin typeface="Gill Sans Ultra Bold" panose="020B0A02020104020203" pitchFamily="34" charset="0"/>
              </a:rPr>
              <a:t>Make your own hours</a:t>
            </a:r>
          </a:p>
        </p:txBody>
      </p:sp>
      <p:sp>
        <p:nvSpPr>
          <p:cNvPr id="9" name="TextBox 8">
            <a:extLst>
              <a:ext uri="{FF2B5EF4-FFF2-40B4-BE49-F238E27FC236}">
                <a16:creationId xmlns:a16="http://schemas.microsoft.com/office/drawing/2014/main" id="{DFCB2DB6-3FA2-4964-A779-F36FC6B64619}"/>
              </a:ext>
            </a:extLst>
          </p:cNvPr>
          <p:cNvSpPr txBox="1"/>
          <p:nvPr/>
        </p:nvSpPr>
        <p:spPr>
          <a:xfrm>
            <a:off x="7797114" y="2792703"/>
            <a:ext cx="2038864" cy="1200329"/>
          </a:xfrm>
          <a:prstGeom prst="rect">
            <a:avLst/>
          </a:prstGeom>
          <a:noFill/>
        </p:spPr>
        <p:txBody>
          <a:bodyPr wrap="square" rtlCol="0">
            <a:spAutoFit/>
          </a:bodyPr>
          <a:lstStyle/>
          <a:p>
            <a:pPr algn="ctr"/>
            <a:r>
              <a:rPr lang="en-US" sz="2400" dirty="0">
                <a:solidFill>
                  <a:schemeClr val="tx1">
                    <a:lumMod val="75000"/>
                    <a:lumOff val="25000"/>
                  </a:schemeClr>
                </a:solidFill>
                <a:latin typeface="Caricature" panose="020B0500000000000000" pitchFamily="34" charset="0"/>
              </a:rPr>
              <a:t>Work from home</a:t>
            </a:r>
          </a:p>
        </p:txBody>
      </p:sp>
      <p:sp>
        <p:nvSpPr>
          <p:cNvPr id="10" name="TextBox 9">
            <a:extLst>
              <a:ext uri="{FF2B5EF4-FFF2-40B4-BE49-F238E27FC236}">
                <a16:creationId xmlns:a16="http://schemas.microsoft.com/office/drawing/2014/main" id="{C17FB114-01EA-46AF-B66E-F12607427F09}"/>
              </a:ext>
            </a:extLst>
          </p:cNvPr>
          <p:cNvSpPr txBox="1"/>
          <p:nvPr/>
        </p:nvSpPr>
        <p:spPr>
          <a:xfrm>
            <a:off x="4801873" y="3068747"/>
            <a:ext cx="1891834" cy="1569660"/>
          </a:xfrm>
          <a:prstGeom prst="rect">
            <a:avLst/>
          </a:prstGeom>
          <a:noFill/>
        </p:spPr>
        <p:txBody>
          <a:bodyPr wrap="square" rtlCol="0">
            <a:spAutoFit/>
          </a:bodyPr>
          <a:lstStyle/>
          <a:p>
            <a:pPr algn="ctr"/>
            <a:r>
              <a:rPr lang="en-US" sz="2400" dirty="0">
                <a:solidFill>
                  <a:schemeClr val="tx1">
                    <a:lumMod val="75000"/>
                    <a:lumOff val="25000"/>
                  </a:schemeClr>
                </a:solidFill>
                <a:latin typeface="MarkerFeltThin-Plain" pitchFamily="2" charset="0"/>
              </a:rPr>
              <a:t>Make thousands in just a few hours a day</a:t>
            </a:r>
          </a:p>
        </p:txBody>
      </p:sp>
    </p:spTree>
    <p:extLst>
      <p:ext uri="{BB962C8B-B14F-4D97-AF65-F5344CB8AC3E}">
        <p14:creationId xmlns:p14="http://schemas.microsoft.com/office/powerpoint/2010/main" val="381120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9284-9A9D-4806-8BE2-DCF519B2D5B5}"/>
              </a:ext>
            </a:extLst>
          </p:cNvPr>
          <p:cNvSpPr>
            <a:spLocks noGrp="1"/>
          </p:cNvSpPr>
          <p:nvPr>
            <p:ph type="title"/>
          </p:nvPr>
        </p:nvSpPr>
        <p:spPr/>
        <p:txBody>
          <a:bodyPr/>
          <a:lstStyle/>
          <a:p>
            <a:r>
              <a:rPr lang="en-US" dirty="0"/>
              <a:t>Common Job Scams </a:t>
            </a:r>
          </a:p>
        </p:txBody>
      </p:sp>
      <p:sp>
        <p:nvSpPr>
          <p:cNvPr id="5" name="Content Placeholder 4">
            <a:extLst>
              <a:ext uri="{FF2B5EF4-FFF2-40B4-BE49-F238E27FC236}">
                <a16:creationId xmlns:a16="http://schemas.microsoft.com/office/drawing/2014/main" id="{373581F8-B3F6-4673-87BD-C18FA73FDBD4}"/>
              </a:ext>
            </a:extLst>
          </p:cNvPr>
          <p:cNvSpPr>
            <a:spLocks noGrp="1"/>
          </p:cNvSpPr>
          <p:nvPr>
            <p:ph idx="1"/>
          </p:nvPr>
        </p:nvSpPr>
        <p:spPr/>
        <p:txBody>
          <a:bodyPr>
            <a:normAutofit/>
          </a:bodyPr>
          <a:lstStyle/>
          <a:p>
            <a:pPr lvl="0"/>
            <a:endParaRPr lang="en-US" dirty="0"/>
          </a:p>
          <a:p>
            <a:pPr lvl="0"/>
            <a:r>
              <a:rPr lang="en-US" dirty="0"/>
              <a:t>Work from home job scams </a:t>
            </a:r>
          </a:p>
          <a:p>
            <a:pPr lvl="0"/>
            <a:r>
              <a:rPr lang="en-US" dirty="0"/>
              <a:t>Impersonators </a:t>
            </a:r>
          </a:p>
          <a:p>
            <a:pPr marL="0" indent="0">
              <a:lnSpc>
                <a:spcPct val="120000"/>
              </a:lnSpc>
              <a:buNone/>
            </a:pPr>
            <a:endParaRPr lang="en-US" dirty="0"/>
          </a:p>
        </p:txBody>
      </p:sp>
    </p:spTree>
    <p:extLst>
      <p:ext uri="{BB962C8B-B14F-4D97-AF65-F5344CB8AC3E}">
        <p14:creationId xmlns:p14="http://schemas.microsoft.com/office/powerpoint/2010/main" val="528732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0B0E95-6D83-4C4A-9DE1-ADF0210F6CA3}"/>
              </a:ext>
            </a:extLst>
          </p:cNvPr>
          <p:cNvSpPr>
            <a:spLocks noGrp="1"/>
          </p:cNvSpPr>
          <p:nvPr>
            <p:ph type="title"/>
          </p:nvPr>
        </p:nvSpPr>
        <p:spPr/>
        <p:txBody>
          <a:bodyPr/>
          <a:lstStyle/>
          <a:p>
            <a:r>
              <a:rPr lang="en-US" dirty="0"/>
              <a:t>Money-making Scams </a:t>
            </a:r>
          </a:p>
        </p:txBody>
      </p:sp>
      <p:sp>
        <p:nvSpPr>
          <p:cNvPr id="5" name="Content Placeholder 4">
            <a:extLst>
              <a:ext uri="{FF2B5EF4-FFF2-40B4-BE49-F238E27FC236}">
                <a16:creationId xmlns:a16="http://schemas.microsoft.com/office/drawing/2014/main" id="{FF550C8B-9F7F-4B35-9F54-3DE66C602872}"/>
              </a:ext>
            </a:extLst>
          </p:cNvPr>
          <p:cNvSpPr>
            <a:spLocks noGrp="1"/>
          </p:cNvSpPr>
          <p:nvPr>
            <p:ph idx="1"/>
          </p:nvPr>
        </p:nvSpPr>
        <p:spPr/>
        <p:txBody>
          <a:bodyPr/>
          <a:lstStyle/>
          <a:p>
            <a:pPr lvl="0"/>
            <a:endParaRPr lang="en-US" dirty="0"/>
          </a:p>
          <a:p>
            <a:pPr lvl="0"/>
            <a:r>
              <a:rPr lang="en-US" dirty="0"/>
              <a:t>Fake coaching programs</a:t>
            </a:r>
          </a:p>
          <a:p>
            <a:pPr lvl="0"/>
            <a:r>
              <a:rPr lang="en-US" dirty="0"/>
              <a:t>Dishonest invention promoters</a:t>
            </a:r>
          </a:p>
          <a:p>
            <a:pPr lvl="0"/>
            <a:r>
              <a:rPr lang="en-US" dirty="0"/>
              <a:t>Fake business opportunities</a:t>
            </a:r>
          </a:p>
          <a:p>
            <a:endParaRPr lang="en-US" dirty="0"/>
          </a:p>
        </p:txBody>
      </p:sp>
    </p:spTree>
    <p:extLst>
      <p:ext uri="{BB962C8B-B14F-4D97-AF65-F5344CB8AC3E}">
        <p14:creationId xmlns:p14="http://schemas.microsoft.com/office/powerpoint/2010/main" val="439679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9284-9A9D-4806-8BE2-DCF519B2D5B5}"/>
              </a:ext>
            </a:extLst>
          </p:cNvPr>
          <p:cNvSpPr>
            <a:spLocks noGrp="1"/>
          </p:cNvSpPr>
          <p:nvPr>
            <p:ph type="title"/>
          </p:nvPr>
        </p:nvSpPr>
        <p:spPr/>
        <p:txBody>
          <a:bodyPr/>
          <a:lstStyle/>
          <a:p>
            <a:r>
              <a:rPr lang="en-US" dirty="0"/>
              <a:t>Spot Job Scams by How They Pay</a:t>
            </a:r>
          </a:p>
        </p:txBody>
      </p:sp>
      <p:sp>
        <p:nvSpPr>
          <p:cNvPr id="5" name="Content Placeholder 4">
            <a:extLst>
              <a:ext uri="{FF2B5EF4-FFF2-40B4-BE49-F238E27FC236}">
                <a16:creationId xmlns:a16="http://schemas.microsoft.com/office/drawing/2014/main" id="{373581F8-B3F6-4673-87BD-C18FA73FDBD4}"/>
              </a:ext>
            </a:extLst>
          </p:cNvPr>
          <p:cNvSpPr>
            <a:spLocks noGrp="1"/>
          </p:cNvSpPr>
          <p:nvPr>
            <p:ph idx="1"/>
          </p:nvPr>
        </p:nvSpPr>
        <p:spPr>
          <a:xfrm>
            <a:off x="1022479" y="4450306"/>
            <a:ext cx="3405141" cy="523220"/>
          </a:xfrm>
        </p:spPr>
        <p:txBody>
          <a:bodyPr>
            <a:normAutofit/>
          </a:bodyPr>
          <a:lstStyle/>
          <a:p>
            <a:pPr marL="0" lvl="0" indent="0" algn="ctr">
              <a:buNone/>
            </a:pPr>
            <a:r>
              <a:rPr lang="en-US" dirty="0"/>
              <a:t>“Deposit this check”</a:t>
            </a:r>
          </a:p>
        </p:txBody>
      </p:sp>
      <p:pic>
        <p:nvPicPr>
          <p:cNvPr id="3" name="Graphic 2">
            <a:extLst>
              <a:ext uri="{FF2B5EF4-FFF2-40B4-BE49-F238E27FC236}">
                <a16:creationId xmlns:a16="http://schemas.microsoft.com/office/drawing/2014/main" id="{C5A5A28D-3573-42A0-B08C-8A238F06D1B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98705" y="2833687"/>
            <a:ext cx="1362075" cy="1190625"/>
          </a:xfrm>
          <a:prstGeom prst="rect">
            <a:avLst/>
          </a:prstGeom>
        </p:spPr>
      </p:pic>
      <p:sp>
        <p:nvSpPr>
          <p:cNvPr id="11" name="TextBox 10">
            <a:extLst>
              <a:ext uri="{FF2B5EF4-FFF2-40B4-BE49-F238E27FC236}">
                <a16:creationId xmlns:a16="http://schemas.microsoft.com/office/drawing/2014/main" id="{AC5562B5-755A-48F1-9DDC-4A870A764907}"/>
              </a:ext>
            </a:extLst>
          </p:cNvPr>
          <p:cNvSpPr txBox="1"/>
          <p:nvPr/>
        </p:nvSpPr>
        <p:spPr>
          <a:xfrm>
            <a:off x="5471857" y="4216818"/>
            <a:ext cx="2788318" cy="954107"/>
          </a:xfrm>
          <a:prstGeom prst="rect">
            <a:avLst/>
          </a:prstGeom>
          <a:noFill/>
        </p:spPr>
        <p:txBody>
          <a:bodyPr wrap="square">
            <a:spAutoFit/>
          </a:bodyPr>
          <a:lstStyle/>
          <a:p>
            <a:pPr marL="0" lvl="0" indent="0" algn="ctr">
              <a:buNone/>
            </a:pPr>
            <a:r>
              <a:rPr lang="en-US" sz="2800" dirty="0">
                <a:latin typeface="Arial" panose="020B0604020202020204" pitchFamily="34" charset="0"/>
                <a:cs typeface="Arial" panose="020B0604020202020204" pitchFamily="34" charset="0"/>
              </a:rPr>
              <a:t>“Send me some of the money”</a:t>
            </a:r>
          </a:p>
        </p:txBody>
      </p:sp>
      <p:sp>
        <p:nvSpPr>
          <p:cNvPr id="13" name="TextBox 12">
            <a:extLst>
              <a:ext uri="{FF2B5EF4-FFF2-40B4-BE49-F238E27FC236}">
                <a16:creationId xmlns:a16="http://schemas.microsoft.com/office/drawing/2014/main" id="{F3344D52-9CA4-4CB5-8B64-CB7E1DDDB164}"/>
              </a:ext>
            </a:extLst>
          </p:cNvPr>
          <p:cNvSpPr txBox="1"/>
          <p:nvPr/>
        </p:nvSpPr>
        <p:spPr>
          <a:xfrm>
            <a:off x="9496925" y="4396165"/>
            <a:ext cx="1765634" cy="523220"/>
          </a:xfrm>
          <a:prstGeom prst="rect">
            <a:avLst/>
          </a:prstGeom>
          <a:noFill/>
        </p:spPr>
        <p:txBody>
          <a:bodyPr wrap="square">
            <a:spAutoFit/>
          </a:bodyPr>
          <a:lstStyle/>
          <a:p>
            <a:pPr algn="ctr"/>
            <a:r>
              <a:rPr lang="en-US" sz="2800" dirty="0">
                <a:latin typeface="Arial" panose="020B0604020202020204" pitchFamily="34" charset="0"/>
                <a:cs typeface="Arial" panose="020B0604020202020204" pitchFamily="34" charset="0"/>
              </a:rPr>
              <a:t>Scam</a:t>
            </a:r>
          </a:p>
        </p:txBody>
      </p:sp>
      <p:pic>
        <p:nvPicPr>
          <p:cNvPr id="9" name="Graphic 8">
            <a:extLst>
              <a:ext uri="{FF2B5EF4-FFF2-40B4-BE49-F238E27FC236}">
                <a16:creationId xmlns:a16="http://schemas.microsoft.com/office/drawing/2014/main" id="{FE7B1D5F-DDBE-4DD6-BC71-02C838EC0A6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08344" y="2907612"/>
            <a:ext cx="2633412" cy="1116700"/>
          </a:xfrm>
          <a:prstGeom prst="rect">
            <a:avLst/>
          </a:prstGeom>
        </p:spPr>
      </p:pic>
      <p:pic>
        <p:nvPicPr>
          <p:cNvPr id="16" name="Graphic 15">
            <a:extLst>
              <a:ext uri="{FF2B5EF4-FFF2-40B4-BE49-F238E27FC236}">
                <a16:creationId xmlns:a16="http://schemas.microsoft.com/office/drawing/2014/main" id="{27116952-DC63-43B3-B624-5C13D4A2470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957342" y="2951945"/>
            <a:ext cx="1817347" cy="954107"/>
          </a:xfrm>
          <a:prstGeom prst="rect">
            <a:avLst/>
          </a:prstGeom>
        </p:spPr>
      </p:pic>
      <p:sp>
        <p:nvSpPr>
          <p:cNvPr id="18" name="TextBox 17">
            <a:extLst>
              <a:ext uri="{FF2B5EF4-FFF2-40B4-BE49-F238E27FC236}">
                <a16:creationId xmlns:a16="http://schemas.microsoft.com/office/drawing/2014/main" id="{A70AF598-03E9-4206-A613-C4D6C738807D}"/>
              </a:ext>
            </a:extLst>
          </p:cNvPr>
          <p:cNvSpPr txBox="1"/>
          <p:nvPr/>
        </p:nvSpPr>
        <p:spPr>
          <a:xfrm>
            <a:off x="4440082" y="2833687"/>
            <a:ext cx="1058780" cy="1107996"/>
          </a:xfrm>
          <a:prstGeom prst="rect">
            <a:avLst/>
          </a:prstGeom>
          <a:noFill/>
        </p:spPr>
        <p:txBody>
          <a:bodyPr wrap="square" rtlCol="0">
            <a:spAutoFit/>
          </a:bodyPr>
          <a:lstStyle/>
          <a:p>
            <a:pPr algn="ctr"/>
            <a:r>
              <a:rPr lang="en-US" sz="6600" b="1" dirty="0">
                <a:latin typeface="Arial" panose="020B0604020202020204" pitchFamily="34" charset="0"/>
                <a:cs typeface="Arial" panose="020B0604020202020204" pitchFamily="34" charset="0"/>
              </a:rPr>
              <a:t>+</a:t>
            </a:r>
          </a:p>
        </p:txBody>
      </p:sp>
      <p:sp>
        <p:nvSpPr>
          <p:cNvPr id="19" name="TextBox 18">
            <a:extLst>
              <a:ext uri="{FF2B5EF4-FFF2-40B4-BE49-F238E27FC236}">
                <a16:creationId xmlns:a16="http://schemas.microsoft.com/office/drawing/2014/main" id="{C1A0EEBF-1B1B-4FB3-BBC6-919D373C4AC8}"/>
              </a:ext>
            </a:extLst>
          </p:cNvPr>
          <p:cNvSpPr txBox="1"/>
          <p:nvPr/>
        </p:nvSpPr>
        <p:spPr>
          <a:xfrm>
            <a:off x="8306223" y="2827238"/>
            <a:ext cx="1058780" cy="1107996"/>
          </a:xfrm>
          <a:prstGeom prst="rect">
            <a:avLst/>
          </a:prstGeom>
          <a:noFill/>
        </p:spPr>
        <p:txBody>
          <a:bodyPr wrap="square" rtlCol="0">
            <a:spAutoFit/>
          </a:bodyPr>
          <a:lstStyle/>
          <a:p>
            <a:pPr algn="ctr"/>
            <a:r>
              <a:rPr lang="en-US" sz="66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6415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8FA8DF-9011-4A8E-A2BF-3BF9EFF6C8A8}"/>
              </a:ext>
            </a:extLst>
          </p:cNvPr>
          <p:cNvSpPr>
            <a:spLocks noGrp="1"/>
          </p:cNvSpPr>
          <p:nvPr>
            <p:ph type="title"/>
          </p:nvPr>
        </p:nvSpPr>
        <p:spPr/>
        <p:txBody>
          <a:bodyPr/>
          <a:lstStyle/>
          <a:p>
            <a:r>
              <a:rPr lang="en-US" dirty="0"/>
              <a:t> How to Avoid Job Scams </a:t>
            </a:r>
          </a:p>
        </p:txBody>
      </p:sp>
      <p:sp>
        <p:nvSpPr>
          <p:cNvPr id="5" name="Content Placeholder 4">
            <a:extLst>
              <a:ext uri="{FF2B5EF4-FFF2-40B4-BE49-F238E27FC236}">
                <a16:creationId xmlns:a16="http://schemas.microsoft.com/office/drawing/2014/main" id="{8564FA82-FCD5-4C34-8088-5AA989F390A5}"/>
              </a:ext>
            </a:extLst>
          </p:cNvPr>
          <p:cNvSpPr>
            <a:spLocks noGrp="1"/>
          </p:cNvSpPr>
          <p:nvPr>
            <p:ph idx="1"/>
          </p:nvPr>
        </p:nvSpPr>
        <p:spPr/>
        <p:txBody>
          <a:bodyPr/>
          <a:lstStyle/>
          <a:p>
            <a:pPr lvl="0"/>
            <a:endParaRPr lang="en-US" dirty="0"/>
          </a:p>
          <a:p>
            <a:pPr lvl="0"/>
            <a:r>
              <a:rPr lang="en-US" dirty="0"/>
              <a:t>Don't pay for the promise of a job</a:t>
            </a:r>
          </a:p>
          <a:p>
            <a:pPr lvl="0"/>
            <a:r>
              <a:rPr lang="en-US" dirty="0"/>
              <a:t>Do your own research</a:t>
            </a:r>
          </a:p>
          <a:p>
            <a:pPr lvl="0"/>
            <a:r>
              <a:rPr lang="en-US" dirty="0"/>
              <a:t>Take your time </a:t>
            </a:r>
          </a:p>
          <a:p>
            <a:endParaRPr lang="en-US" dirty="0"/>
          </a:p>
        </p:txBody>
      </p:sp>
    </p:spTree>
    <p:extLst>
      <p:ext uri="{BB962C8B-B14F-4D97-AF65-F5344CB8AC3E}">
        <p14:creationId xmlns:p14="http://schemas.microsoft.com/office/powerpoint/2010/main" val="1012800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ABF7EB-F87B-40FB-A025-13BB0B25DC7B}"/>
              </a:ext>
            </a:extLst>
          </p:cNvPr>
          <p:cNvSpPr>
            <a:spLocks noGrp="1"/>
          </p:cNvSpPr>
          <p:nvPr>
            <p:ph type="title"/>
          </p:nvPr>
        </p:nvSpPr>
        <p:spPr/>
        <p:txBody>
          <a:bodyPr/>
          <a:lstStyle/>
          <a:p>
            <a:r>
              <a:rPr lang="en-US" dirty="0"/>
              <a:t>Report Fraud to the FTC</a:t>
            </a:r>
          </a:p>
        </p:txBody>
      </p:sp>
      <p:sp>
        <p:nvSpPr>
          <p:cNvPr id="5" name="Content Placeholder 4">
            <a:extLst>
              <a:ext uri="{FF2B5EF4-FFF2-40B4-BE49-F238E27FC236}">
                <a16:creationId xmlns:a16="http://schemas.microsoft.com/office/drawing/2014/main" id="{1A7F3754-C005-4B8B-A3BE-D64BC11CBC1F}"/>
              </a:ext>
            </a:extLst>
          </p:cNvPr>
          <p:cNvSpPr>
            <a:spLocks noGrp="1"/>
          </p:cNvSpPr>
          <p:nvPr>
            <p:ph idx="1"/>
          </p:nvPr>
        </p:nvSpPr>
        <p:spPr>
          <a:xfrm>
            <a:off x="7134729" y="2666119"/>
            <a:ext cx="4848726" cy="3436537"/>
          </a:xfrm>
        </p:spPr>
        <p:txBody>
          <a:bodyPr/>
          <a:lstStyle/>
          <a:p>
            <a:pPr marL="0" indent="0">
              <a:buNone/>
            </a:pPr>
            <a:r>
              <a:rPr lang="en-US" dirty="0"/>
              <a:t>English:</a:t>
            </a:r>
          </a:p>
          <a:p>
            <a:pPr marL="0" indent="0">
              <a:buNone/>
            </a:pPr>
            <a:r>
              <a:rPr lang="en-US" sz="3200" b="1" dirty="0"/>
              <a:t>ReportFraud.ftc.gov</a:t>
            </a:r>
          </a:p>
          <a:p>
            <a:pPr marL="0" indent="0">
              <a:buNone/>
            </a:pPr>
            <a:endParaRPr lang="en-US" dirty="0"/>
          </a:p>
          <a:p>
            <a:pPr marL="0" indent="0">
              <a:buNone/>
            </a:pPr>
            <a:r>
              <a:rPr lang="en-US" dirty="0"/>
              <a:t>Spanish:</a:t>
            </a:r>
          </a:p>
          <a:p>
            <a:pPr marL="0" indent="0">
              <a:buNone/>
            </a:pPr>
            <a:r>
              <a:rPr lang="en-US" sz="3200" b="1" dirty="0"/>
              <a:t>ReporteFraude.ftc.gov</a:t>
            </a:r>
          </a:p>
        </p:txBody>
      </p:sp>
      <p:pic>
        <p:nvPicPr>
          <p:cNvPr id="7" name="Picture 6" descr="Screenshot of ReportFraud.ftc.gov">
            <a:extLst>
              <a:ext uri="{FF2B5EF4-FFF2-40B4-BE49-F238E27FC236}">
                <a16:creationId xmlns:a16="http://schemas.microsoft.com/office/drawing/2014/main" id="{94AC8AC2-BBF5-42E3-AB9C-0A346BFBEE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232" y="2071283"/>
            <a:ext cx="6323134" cy="3571528"/>
          </a:xfrm>
          <a:prstGeom prst="rect">
            <a:avLst/>
          </a:prstGeom>
        </p:spPr>
      </p:pic>
    </p:spTree>
    <p:extLst>
      <p:ext uri="{BB962C8B-B14F-4D97-AF65-F5344CB8AC3E}">
        <p14:creationId xmlns:p14="http://schemas.microsoft.com/office/powerpoint/2010/main" val="4269758215"/>
      </p:ext>
    </p:extLst>
  </p:cSld>
  <p:clrMapOvr>
    <a:masterClrMapping/>
  </p:clrMapOvr>
</p:sld>
</file>

<file path=ppt/theme/theme1.xml><?xml version="1.0" encoding="utf-8"?>
<a:theme xmlns:a="http://schemas.openxmlformats.org/drawingml/2006/main" name="1_Office Theme">
  <a:themeElements>
    <a:clrScheme name="FTC Brand Colors">
      <a:dk1>
        <a:srgbClr val="000000"/>
      </a:dk1>
      <a:lt1>
        <a:srgbClr val="FFFFFF"/>
      </a:lt1>
      <a:dk2>
        <a:srgbClr val="244873"/>
      </a:dk2>
      <a:lt2>
        <a:srgbClr val="DBDBDB"/>
      </a:lt2>
      <a:accent1>
        <a:srgbClr val="7ED3F3"/>
      </a:accent1>
      <a:accent2>
        <a:srgbClr val="636466"/>
      </a:accent2>
      <a:accent3>
        <a:srgbClr val="C04D00"/>
      </a:accent3>
      <a:accent4>
        <a:srgbClr val="F5A700"/>
      </a:accent4>
      <a:accent5>
        <a:srgbClr val="BC955C"/>
      </a:accent5>
      <a:accent6>
        <a:srgbClr val="78853C"/>
      </a:accent6>
      <a:hlink>
        <a:srgbClr val="00B0F0"/>
      </a:hlink>
      <a:folHlink>
        <a:srgbClr val="3D7CC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1427</TotalTime>
  <Words>1953</Words>
  <Application>Microsoft Office PowerPoint</Application>
  <PresentationFormat>Widescreen</PresentationFormat>
  <Paragraphs>148</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Caricature</vt:lpstr>
      <vt:lpstr>Courier New</vt:lpstr>
      <vt:lpstr>Gill Sans Ultra Bold</vt:lpstr>
      <vt:lpstr>Inter</vt:lpstr>
      <vt:lpstr>MarkerFeltThin-Plain</vt:lpstr>
      <vt:lpstr>Symbol</vt:lpstr>
      <vt:lpstr>1_Office Theme</vt:lpstr>
      <vt:lpstr>Avoiding a Scam When You’re Looking for a Job </vt:lpstr>
      <vt:lpstr>Who the FTC Is and What It Does</vt:lpstr>
      <vt:lpstr>Before You Start a Job Search </vt:lpstr>
      <vt:lpstr> Ads for Fake Job or Business Opportunities </vt:lpstr>
      <vt:lpstr>Common Job Scams </vt:lpstr>
      <vt:lpstr>Money-making Scams </vt:lpstr>
      <vt:lpstr>Spot Job Scams by How They Pay</vt:lpstr>
      <vt:lpstr> How to Avoid Job Scams </vt:lpstr>
      <vt:lpstr>Report Fraud to the FTC</vt:lpstr>
      <vt:lpstr>Get and Share FREE Resources</vt:lpstr>
      <vt:lpstr>Questions</vt:lpstr>
      <vt:lpstr>Thank you</vt:lpstr>
    </vt:vector>
  </TitlesOfParts>
  <Company>Federal Trade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Patterson, Marlena</dc:creator>
  <cp:lastModifiedBy>De las Heras, Gema</cp:lastModifiedBy>
  <cp:revision>169</cp:revision>
  <dcterms:created xsi:type="dcterms:W3CDTF">2021-09-29T15:24:33Z</dcterms:created>
  <dcterms:modified xsi:type="dcterms:W3CDTF">2023-04-28T17:59:52Z</dcterms:modified>
</cp:coreProperties>
</file>