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44" r:id="rId2"/>
    <p:sldId id="331" r:id="rId3"/>
    <p:sldId id="345" r:id="rId4"/>
    <p:sldId id="346" r:id="rId5"/>
    <p:sldId id="347" r:id="rId6"/>
    <p:sldId id="348" r:id="rId7"/>
    <p:sldId id="349" r:id="rId8"/>
    <p:sldId id="350" r:id="rId9"/>
    <p:sldId id="354" r:id="rId10"/>
    <p:sldId id="353" r:id="rId11"/>
    <p:sldId id="351" r:id="rId12"/>
    <p:sldId id="352" r:id="rId13"/>
    <p:sldId id="332" r:id="rId14"/>
    <p:sldId id="3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86B0F2-EE36-403D-B558-21C23BC7C69A}" v="1" dt="2022-12-22T14:26:07.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789" autoAdjust="0"/>
  </p:normalViewPr>
  <p:slideViewPr>
    <p:cSldViewPr snapToGrid="0">
      <p:cViewPr varScale="1">
        <p:scale>
          <a:sx n="45" d="100"/>
          <a:sy n="45" d="100"/>
        </p:scale>
        <p:origin x="14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C6EB0-475A-4F54-957A-CA599596522C}" type="datetimeFigureOut">
              <a:rPr lang="en-US" smtClean="0"/>
              <a:t>12/22/2022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5EE759-B0E2-4B83-8ED7-1BACAE750825}" type="slidenum">
              <a:rPr lang="en-US" smtClean="0"/>
              <a:t>‹#›</a:t>
            </a:fld>
            <a:endParaRPr lang="en-US"/>
          </a:p>
        </p:txBody>
      </p:sp>
    </p:spTree>
    <p:extLst>
      <p:ext uri="{BB962C8B-B14F-4D97-AF65-F5344CB8AC3E}">
        <p14:creationId xmlns:p14="http://schemas.microsoft.com/office/powerpoint/2010/main" val="138888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NOTA PARA LOS PRESENTADORES:</a:t>
            </a:r>
            <a:r>
              <a:rPr lang="en-US" dirty="0"/>
              <a:t> </a:t>
            </a:r>
          </a:p>
          <a:p>
            <a:pPr marL="171450" indent="-171450">
              <a:buFont typeface="Arial" panose="020B0604020202020204" pitchFamily="34" charset="0"/>
              <a:buChar char="•"/>
            </a:pPr>
            <a:r>
              <a:rPr lang="en-US" dirty="0" err="1"/>
              <a:t>Usted</a:t>
            </a:r>
            <a:r>
              <a:rPr lang="en-US" dirty="0"/>
              <a:t> no </a:t>
            </a:r>
            <a:r>
              <a:rPr lang="en-US" dirty="0" err="1"/>
              <a:t>tiene</a:t>
            </a:r>
            <a:r>
              <a:rPr lang="en-US" dirty="0"/>
              <a:t> que </a:t>
            </a:r>
            <a:r>
              <a:rPr lang="en-US" dirty="0" err="1"/>
              <a:t>cubrir</a:t>
            </a:r>
            <a:r>
              <a:rPr lang="en-US" dirty="0"/>
              <a:t> </a:t>
            </a:r>
            <a:r>
              <a:rPr lang="en-US" dirty="0" err="1"/>
              <a:t>todos</a:t>
            </a:r>
            <a:r>
              <a:rPr lang="en-US" dirty="0"/>
              <a:t> </a:t>
            </a:r>
            <a:r>
              <a:rPr lang="en-US" dirty="0" err="1"/>
              <a:t>los</a:t>
            </a:r>
            <a:r>
              <a:rPr lang="en-US" dirty="0"/>
              <a:t> </a:t>
            </a:r>
            <a:r>
              <a:rPr lang="en-US" dirty="0" err="1"/>
              <a:t>temas</a:t>
            </a:r>
            <a:r>
              <a:rPr lang="en-US" dirty="0"/>
              <a:t> </a:t>
            </a:r>
            <a:r>
              <a:rPr lang="en-US" dirty="0" err="1"/>
              <a:t>en</a:t>
            </a:r>
            <a:r>
              <a:rPr lang="en-US" dirty="0"/>
              <a:t> </a:t>
            </a:r>
            <a:r>
              <a:rPr lang="en-US" dirty="0" err="1"/>
              <a:t>esta</a:t>
            </a:r>
            <a:r>
              <a:rPr lang="en-US" dirty="0"/>
              <a:t> </a:t>
            </a:r>
            <a:r>
              <a:rPr lang="en-US" dirty="0" err="1"/>
              <a:t>presentación</a:t>
            </a:r>
            <a:r>
              <a:rPr lang="en-US" dirty="0"/>
              <a:t>. </a:t>
            </a:r>
          </a:p>
          <a:p>
            <a:pPr marL="171450" indent="-171450">
              <a:buFont typeface="Arial" panose="020B0604020202020204" pitchFamily="34" charset="0"/>
              <a:buChar char="•"/>
            </a:pPr>
            <a:r>
              <a:rPr lang="en-US" dirty="0" err="1"/>
              <a:t>Recomendamos</a:t>
            </a:r>
            <a:r>
              <a:rPr lang="en-US" dirty="0"/>
              <a:t> que </a:t>
            </a:r>
            <a:r>
              <a:rPr lang="en-US" dirty="0" err="1"/>
              <a:t>usted</a:t>
            </a:r>
            <a:r>
              <a:rPr lang="en-US" dirty="0"/>
              <a:t> use solo </a:t>
            </a:r>
            <a:r>
              <a:rPr lang="en-US" dirty="0" err="1"/>
              <a:t>los</a:t>
            </a:r>
            <a:r>
              <a:rPr lang="en-US" dirty="0"/>
              <a:t> </a:t>
            </a:r>
            <a:r>
              <a:rPr lang="en-US" dirty="0" err="1"/>
              <a:t>temas</a:t>
            </a:r>
            <a:r>
              <a:rPr lang="en-US" dirty="0"/>
              <a:t> que </a:t>
            </a:r>
            <a:r>
              <a:rPr lang="en-US" dirty="0" err="1"/>
              <a:t>quiere</a:t>
            </a:r>
            <a:r>
              <a:rPr lang="en-US" dirty="0"/>
              <a:t> </a:t>
            </a:r>
            <a:r>
              <a:rPr lang="en-US" dirty="0" err="1"/>
              <a:t>cubrir</a:t>
            </a:r>
            <a:r>
              <a:rPr lang="en-US" dirty="0"/>
              <a:t>, </a:t>
            </a:r>
            <a:r>
              <a:rPr lang="en-US" dirty="0" err="1"/>
              <a:t>considerando</a:t>
            </a:r>
            <a:r>
              <a:rPr lang="en-US" dirty="0"/>
              <a:t> la audiencia y </a:t>
            </a:r>
            <a:r>
              <a:rPr lang="en-US" dirty="0" err="1"/>
              <a:t>el</a:t>
            </a:r>
            <a:r>
              <a:rPr lang="en-US" dirty="0"/>
              <a:t> </a:t>
            </a:r>
            <a:r>
              <a:rPr lang="en-US" dirty="0" err="1"/>
              <a:t>tiempo</a:t>
            </a:r>
            <a:r>
              <a:rPr lang="en-US" dirty="0"/>
              <a:t> de la </a:t>
            </a:r>
            <a:r>
              <a:rPr lang="en-US" dirty="0" err="1"/>
              <a:t>presentación</a:t>
            </a:r>
            <a:r>
              <a:rPr lang="en-US" dirty="0"/>
              <a:t>. </a:t>
            </a:r>
          </a:p>
          <a:p>
            <a:pPr marL="171450" indent="-171450">
              <a:buFont typeface="Arial" panose="020B0604020202020204" pitchFamily="34" charset="0"/>
              <a:buChar char="•"/>
            </a:pPr>
            <a:r>
              <a:rPr lang="en-US" dirty="0"/>
              <a:t>Si </a:t>
            </a:r>
            <a:r>
              <a:rPr lang="en-US" dirty="0" err="1"/>
              <a:t>usted</a:t>
            </a:r>
            <a:r>
              <a:rPr lang="en-US" dirty="0"/>
              <a:t> </a:t>
            </a:r>
            <a:r>
              <a:rPr lang="en-US" dirty="0" err="1"/>
              <a:t>quiere</a:t>
            </a:r>
            <a:r>
              <a:rPr lang="en-US" dirty="0"/>
              <a:t> usar </a:t>
            </a:r>
            <a:r>
              <a:rPr lang="en-US" dirty="0" err="1"/>
              <a:t>todas</a:t>
            </a:r>
            <a:r>
              <a:rPr lang="en-US" dirty="0"/>
              <a:t> las </a:t>
            </a:r>
            <a:r>
              <a:rPr lang="en-US" dirty="0" err="1"/>
              <a:t>diapositivas</a:t>
            </a:r>
            <a:r>
              <a:rPr lang="en-US" dirty="0"/>
              <a:t>, </a:t>
            </a:r>
            <a:r>
              <a:rPr lang="en-US" dirty="0" err="1"/>
              <a:t>estimamos</a:t>
            </a:r>
            <a:r>
              <a:rPr lang="en-US" dirty="0"/>
              <a:t> que la </a:t>
            </a:r>
            <a:r>
              <a:rPr lang="en-US" dirty="0" err="1"/>
              <a:t>presentación</a:t>
            </a:r>
            <a:r>
              <a:rPr lang="en-US" dirty="0"/>
              <a:t> </a:t>
            </a:r>
            <a:r>
              <a:rPr lang="en-US" dirty="0" err="1"/>
              <a:t>completa</a:t>
            </a:r>
            <a:r>
              <a:rPr lang="en-US" dirty="0"/>
              <a:t> dura </a:t>
            </a:r>
            <a:r>
              <a:rPr lang="en-US" dirty="0" err="1"/>
              <a:t>aproximadamente</a:t>
            </a:r>
            <a:r>
              <a:rPr lang="en-US" dirty="0"/>
              <a:t> 12 </a:t>
            </a:r>
            <a:r>
              <a:rPr lang="en-US" dirty="0" err="1"/>
              <a:t>minutos</a:t>
            </a:r>
            <a:r>
              <a:rPr lang="en-US" dirty="0"/>
              <a:t>. </a:t>
            </a:r>
          </a:p>
          <a:p>
            <a:pPr marL="171450" indent="-171450">
              <a:buFont typeface="Arial" panose="020B0604020202020204" pitchFamily="34" charset="0"/>
              <a:buChar char="•"/>
            </a:pPr>
            <a:r>
              <a:rPr lang="en-US" dirty="0" err="1"/>
              <a:t>Tampoco</a:t>
            </a:r>
            <a:r>
              <a:rPr lang="en-US" dirty="0"/>
              <a:t> </a:t>
            </a:r>
            <a:r>
              <a:rPr lang="en-US" dirty="0" err="1"/>
              <a:t>tiene</a:t>
            </a:r>
            <a:r>
              <a:rPr lang="en-US" dirty="0"/>
              <a:t> que usar las </a:t>
            </a:r>
            <a:r>
              <a:rPr lang="en-US" dirty="0" err="1"/>
              <a:t>notas</a:t>
            </a:r>
            <a:r>
              <a:rPr lang="en-US" dirty="0"/>
              <a:t> </a:t>
            </a:r>
            <a:r>
              <a:rPr lang="en-US" dirty="0" err="1"/>
              <a:t>tal</a:t>
            </a:r>
            <a:r>
              <a:rPr lang="en-US" dirty="0"/>
              <a:t> y </a:t>
            </a:r>
            <a:r>
              <a:rPr lang="en-US" dirty="0" err="1"/>
              <a:t>como</a:t>
            </a:r>
            <a:r>
              <a:rPr lang="en-US" dirty="0"/>
              <a:t> </a:t>
            </a:r>
            <a:r>
              <a:rPr lang="en-US" dirty="0" err="1"/>
              <a:t>estan</a:t>
            </a:r>
            <a:r>
              <a:rPr lang="en-US" dirty="0"/>
              <a:t>. Las </a:t>
            </a:r>
            <a:r>
              <a:rPr lang="en-US" dirty="0" err="1"/>
              <a:t>ofrecemos</a:t>
            </a:r>
            <a:r>
              <a:rPr lang="en-US" dirty="0"/>
              <a:t> </a:t>
            </a:r>
            <a:r>
              <a:rPr lang="en-US" dirty="0" err="1"/>
              <a:t>como</a:t>
            </a:r>
            <a:r>
              <a:rPr lang="en-US" dirty="0"/>
              <a:t> </a:t>
            </a:r>
            <a:r>
              <a:rPr lang="en-US" dirty="0" err="1"/>
              <a:t>una</a:t>
            </a:r>
            <a:r>
              <a:rPr lang="en-US" dirty="0"/>
              <a:t> </a:t>
            </a:r>
            <a:r>
              <a:rPr lang="en-US" dirty="0" err="1"/>
              <a:t>guía</a:t>
            </a:r>
            <a:r>
              <a:rPr lang="en-US" dirty="0"/>
              <a:t>. </a:t>
            </a:r>
          </a:p>
          <a:p>
            <a:pPr marL="171450" indent="-171450">
              <a:buFont typeface="Arial" panose="020B0604020202020204" pitchFamily="34" charset="0"/>
              <a:buChar char="•"/>
            </a:pPr>
            <a:r>
              <a:rPr lang="en-US" dirty="0"/>
              <a:t>La </a:t>
            </a:r>
            <a:r>
              <a:rPr lang="en-US" dirty="0" err="1"/>
              <a:t>información</a:t>
            </a:r>
            <a:r>
              <a:rPr lang="en-US" dirty="0"/>
              <a:t> </a:t>
            </a:r>
            <a:r>
              <a:rPr lang="es-ES" dirty="0"/>
              <a:t>proviene de materiales existentes examinados previamente.</a:t>
            </a:r>
          </a:p>
          <a:p>
            <a:pPr marL="171450" indent="-171450">
              <a:buFont typeface="Arial" panose="020B0604020202020204" pitchFamily="34" charset="0"/>
              <a:buChar char="•"/>
            </a:pPr>
            <a:endParaRPr lang="es-E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effectLst/>
                <a:latin typeface="Segoe UI Web (West European)"/>
              </a:rPr>
              <a:t>Gracias _____, y hola a todos. [Preséntate] Hoy, me gustaría compartir con ustedes algunas ideas sobre cómo detectar y evitar estafas mientras compra una casa. Como saben, la compra de una casa viene con muchos pasos, mucho más de lo que podemos cubrir hoy. Pero podemos asegurarnos de que sepa cómo detectar las estafas que intentan infiltrarse en el proceso.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53A5872-CA77-4F01-89D2-5B16C08A2D3A}" type="slidenum">
              <a:rPr lang="en-US" smtClean="0"/>
              <a:t>1</a:t>
            </a:fld>
            <a:endParaRPr lang="en-US" dirty="0"/>
          </a:p>
        </p:txBody>
      </p:sp>
    </p:spTree>
    <p:extLst>
      <p:ext uri="{BB962C8B-B14F-4D97-AF65-F5344CB8AC3E}">
        <p14:creationId xmlns:p14="http://schemas.microsoft.com/office/powerpoint/2010/main" val="324479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 </a:t>
            </a:r>
          </a:p>
          <a:p>
            <a:r>
              <a:rPr lang="es-ES" dirty="0">
                <a:effectLst/>
                <a:latin typeface="Segoe UI Web (West European)"/>
              </a:rPr>
              <a:t>Si tiene dificultades para comunicarse o trabajar con su administrador de préstamos, hable con un asesor de vivienda certificado. </a:t>
            </a:r>
          </a:p>
          <a:p>
            <a:pPr marL="171450" indent="-171450">
              <a:buFont typeface="Arial" panose="020B0604020202020204" pitchFamily="34" charset="0"/>
              <a:buChar char="•"/>
            </a:pPr>
            <a:r>
              <a:rPr lang="es-ES" dirty="0">
                <a:effectLst/>
                <a:latin typeface="Segoe UI Web (West European)"/>
              </a:rPr>
              <a:t>Llame a la oficina local de HUD, que es el Departamento de Vivienda y Desarrollo Urbano de los Estados Unidos, o llame a la autoridad de vivienda en su estado, ciudad o condado. Ellos pueden ayudarle a encontrar una agencia legítima de asesoramiento de vivienda cerca. </a:t>
            </a:r>
          </a:p>
          <a:p>
            <a:pPr marL="171450" indent="-171450">
              <a:buFont typeface="Arial" panose="020B0604020202020204" pitchFamily="34" charset="0"/>
              <a:buChar char="•"/>
            </a:pPr>
            <a:r>
              <a:rPr lang="es-ES" dirty="0">
                <a:effectLst/>
                <a:latin typeface="Segoe UI Web (West European)"/>
              </a:rPr>
              <a:t>Visite MakingHomeAffordable.gov o </a:t>
            </a:r>
            <a:r>
              <a:rPr lang="es-ES" dirty="0" err="1">
                <a:effectLst/>
                <a:latin typeface="Segoe UI Web (West European)"/>
              </a:rPr>
              <a:t>Homeownership</a:t>
            </a:r>
            <a:r>
              <a:rPr lang="es-ES" dirty="0">
                <a:effectLst/>
                <a:latin typeface="Segoe UI Web (West European)"/>
              </a:rPr>
              <a:t> </a:t>
            </a:r>
            <a:r>
              <a:rPr lang="es-ES" dirty="0" err="1">
                <a:effectLst/>
                <a:latin typeface="Segoe UI Web (West European)"/>
              </a:rPr>
              <a:t>Preservation</a:t>
            </a:r>
            <a:r>
              <a:rPr lang="es-ES" dirty="0">
                <a:effectLst/>
                <a:latin typeface="Segoe UI Web (West European)"/>
              </a:rPr>
              <a:t> </a:t>
            </a:r>
            <a:r>
              <a:rPr lang="es-ES" dirty="0" err="1">
                <a:effectLst/>
                <a:latin typeface="Segoe UI Web (West European)"/>
              </a:rPr>
              <a:t>Foundation</a:t>
            </a:r>
            <a:r>
              <a:rPr lang="es-ES" dirty="0">
                <a:effectLst/>
                <a:latin typeface="Segoe UI Web (West European)"/>
              </a:rPr>
              <a:t> en 995hope.org/. O llame a la línea directa de </a:t>
            </a:r>
            <a:r>
              <a:rPr lang="es-ES" dirty="0" err="1">
                <a:effectLst/>
                <a:latin typeface="Segoe UI Web (West European)"/>
              </a:rPr>
              <a:t>Homeowners</a:t>
            </a:r>
            <a:r>
              <a:rPr lang="es-ES" dirty="0">
                <a:effectLst/>
                <a:latin typeface="Segoe UI Web (West European)"/>
              </a:rPr>
              <a:t> Hope al 1-888-995-HOPE (4673).</a:t>
            </a:r>
          </a:p>
          <a:p>
            <a:endParaRPr lang="es-ES" dirty="0">
              <a:effectLst/>
              <a:latin typeface="Segoe UI Web (West European)"/>
            </a:endParaRPr>
          </a:p>
          <a:p>
            <a:r>
              <a:rPr lang="es-ES" dirty="0">
                <a:effectLst/>
                <a:latin typeface="Segoe UI Web (West European)"/>
              </a:rPr>
              <a:t>Si tiene una hipoteca a través de la Administración Federal de Vivienda (FHA) o la Administración de Veteranos (VA), comuníquese con ellos. Es posible que tenga otras opciones en lugar de la ejecución hipotecaria. </a:t>
            </a:r>
            <a:endParaRPr lang="en-US" dirty="0"/>
          </a:p>
        </p:txBody>
      </p:sp>
      <p:sp>
        <p:nvSpPr>
          <p:cNvPr id="4" name="Slide Number Placeholder 3"/>
          <p:cNvSpPr>
            <a:spLocks noGrp="1"/>
          </p:cNvSpPr>
          <p:nvPr>
            <p:ph type="sldNum" sz="quarter" idx="5"/>
          </p:nvPr>
        </p:nvSpPr>
        <p:spPr/>
        <p:txBody>
          <a:bodyPr/>
          <a:lstStyle/>
          <a:p>
            <a:fld id="{B65EE759-B0E2-4B83-8ED7-1BACAE750825}" type="slidenum">
              <a:rPr lang="en-US" smtClean="0"/>
              <a:t>10</a:t>
            </a:fld>
            <a:endParaRPr lang="en-US"/>
          </a:p>
        </p:txBody>
      </p:sp>
    </p:spTree>
    <p:extLst>
      <p:ext uri="{BB962C8B-B14F-4D97-AF65-F5344CB8AC3E}">
        <p14:creationId xmlns:p14="http://schemas.microsoft.com/office/powerpoint/2010/main" val="4030024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Notas</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s-ES" dirty="0">
                <a:effectLst/>
                <a:latin typeface="Segoe UI Web (West European)"/>
              </a:rPr>
              <a:t>Si detecta alguna de las estafas de las que hemos hablado hoy, espero que considere decírselo a la FTC.</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ES" dirty="0"/>
          </a:p>
          <a:p>
            <a:pPr marL="0" marR="0" lvl="0" indent="0" algn="l" defTabSz="914400" rtl="0" eaLnBrk="1" fontAlgn="auto" latinLnBrk="0" hangingPunct="1">
              <a:lnSpc>
                <a:spcPct val="107000"/>
              </a:lnSpc>
              <a:spcBef>
                <a:spcPts val="0"/>
              </a:spcBef>
              <a:spcAft>
                <a:spcPts val="800"/>
              </a:spcAft>
              <a:buClrTx/>
              <a:buSzTx/>
              <a:buFontTx/>
              <a:buNone/>
              <a:tabLst/>
              <a:defRPr/>
            </a:pPr>
            <a:r>
              <a:rPr lang="es-ES" dirty="0"/>
              <a:t>Así es como se ve el sitio cuando reporta una estafa.</a:t>
            </a:r>
          </a:p>
          <a:p>
            <a:endParaRPr lang="es-ES" dirty="0"/>
          </a:p>
          <a:p>
            <a:r>
              <a:rPr lang="es-ES" dirty="0"/>
              <a:t>La FTC usa los reportes de consumidores para investigar e iniciar casos legales contra personas y compañías que violan la ley. Además, los reportes ayudan a la FTC a saber sobre qué estafas alertar a las personas, para que puedan protegerse a sí mismas, a sus amigos y familiares.</a:t>
            </a:r>
          </a:p>
          <a:p>
            <a:endParaRPr lang="es-ES" dirty="0"/>
          </a:p>
          <a:p>
            <a:r>
              <a:rPr lang="es-ES" dirty="0"/>
              <a:t>Tan solo siguiendo unos cuantos pasos en </a:t>
            </a:r>
            <a:r>
              <a:rPr lang="es-ES" b="1" dirty="0"/>
              <a:t>ReporteFraude.ftc.gov</a:t>
            </a:r>
            <a:r>
              <a:rPr lang="es-ES" dirty="0"/>
              <a:t>, su reporte está disponible instantáneamente a más de 3000 oficiales en todo el país encargados de hacer cumplir la ley. Y, una vez que le diga a la FTC lo que sucedió, recibirá consejos sobre qué hacer para recuperarse y cómo protegerse contra el fraude en el futuro.</a:t>
            </a:r>
            <a:endParaRPr lang="en-US"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s-ES" dirty="0"/>
          </a:p>
          <a:p>
            <a:pPr marL="0" marR="0">
              <a:lnSpc>
                <a:spcPct val="107000"/>
              </a:lnSpc>
              <a:spcBef>
                <a:spcPts val="0"/>
              </a:spcBef>
              <a:spcAft>
                <a:spcPts val="800"/>
              </a:spcAft>
            </a:pP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53A5872-CA77-4F01-89D2-5B16C08A2D3A}" type="slidenum">
              <a:rPr lang="en-US" smtClean="0"/>
              <a:t>11</a:t>
            </a:fld>
            <a:endParaRPr lang="en-US" dirty="0"/>
          </a:p>
        </p:txBody>
      </p:sp>
    </p:spTree>
    <p:extLst>
      <p:ext uri="{BB962C8B-B14F-4D97-AF65-F5344CB8AC3E}">
        <p14:creationId xmlns:p14="http://schemas.microsoft.com/office/powerpoint/2010/main" val="72163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Notas</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Como mencioné antes, la relación con miembros y organizaciones de la comunidad son una manera importante de correr la voz y de escuchar lo que está sucediendo en diferentes comunidades. Ahora ustedes son parte de esa red y esperamos que compartan lo que aprendieron con las personas que conocen.</a:t>
            </a:r>
          </a:p>
          <a:p>
            <a:pPr marL="0" marR="0">
              <a:lnSpc>
                <a:spcPct val="107000"/>
              </a:lnSpc>
              <a:spcBef>
                <a:spcPts val="0"/>
              </a:spcBef>
              <a:spcAft>
                <a:spcPts val="0"/>
              </a:spcAft>
            </a:pPr>
            <a:endPar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Aquí hay algunos lugares donde obtener más información sobre compras y otros temas de protección al consumidor, así como una manera importante de mantenerse al tanto. </a:t>
            </a: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4000" b="1" dirty="0"/>
              <a:t>consumidor.ftc.gov </a:t>
            </a: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tiene artículos, videos y gráficos sobre una amplia gama de temas de protección al consumidor.</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4000" b="1" dirty="0"/>
              <a:t>ftc.gov/</a:t>
            </a:r>
            <a:r>
              <a:rPr lang="en-US" sz="4000" b="1" dirty="0" err="1"/>
              <a:t>alertasdeconsumidor</a:t>
            </a:r>
            <a:r>
              <a:rPr lang="en-US" sz="4000" b="1" dirty="0"/>
              <a:t> </a:t>
            </a: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es la mejor manera de mantenerse al día con lo último de la FTC, así como con los principales fraudes y estafas que estamos viendo. ¡Regístrese, reciba alertas y manténgase en contacto!</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000" b="1" dirty="0"/>
              <a:t>ftc.gov/</a:t>
            </a:r>
            <a:r>
              <a:rPr lang="en-US" sz="4000" b="1" dirty="0" err="1"/>
              <a:t>ordenar</a:t>
            </a:r>
            <a:r>
              <a:rPr lang="en-US" sz="4000" b="1" dirty="0"/>
              <a:t> </a:t>
            </a: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es donde ordenar materiales impresos, gratis, en inglés y español. Y se los enviaremos gratis si hace un pedido temprano y con frecuencia.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Bien sean materiales de la FTC en línea o impresos, esperamos que los comparta con amigos y familiares en sus comunidades. Muchas gracias por su tiempo y atención.</a:t>
            </a:r>
          </a:p>
          <a:p>
            <a:pPr marL="0" marR="0">
              <a:lnSpc>
                <a:spcPct val="107000"/>
              </a:lnSpc>
              <a:spcBef>
                <a:spcPts val="0"/>
              </a:spcBef>
              <a:spcAft>
                <a:spcPts val="0"/>
              </a:spcAft>
            </a:pP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53A5872-CA77-4F01-89D2-5B16C08A2D3A}" type="slidenum">
              <a:rPr lang="en-US" smtClean="0"/>
              <a:t>12</a:t>
            </a:fld>
            <a:endParaRPr lang="en-US" dirty="0"/>
          </a:p>
        </p:txBody>
      </p:sp>
    </p:spTree>
    <p:extLst>
      <p:ext uri="{BB962C8B-B14F-4D97-AF65-F5344CB8AC3E}">
        <p14:creationId xmlns:p14="http://schemas.microsoft.com/office/powerpoint/2010/main" val="3023214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Notas</a:t>
            </a: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200" dirty="0"/>
              <a:t>¿Tienen alguna pregunta? </a:t>
            </a:r>
            <a:endParaRPr lang="en-US" sz="1200" baseline="0" dirty="0"/>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3A5872-CA77-4F01-89D2-5B16C08A2D3A}" type="slidenum">
              <a:rPr lang="en-US" smtClean="0"/>
              <a:t>13</a:t>
            </a:fld>
            <a:endParaRPr lang="en-US" dirty="0"/>
          </a:p>
        </p:txBody>
      </p:sp>
    </p:spTree>
    <p:extLst>
      <p:ext uri="{BB962C8B-B14F-4D97-AF65-F5344CB8AC3E}">
        <p14:creationId xmlns:p14="http://schemas.microsoft.com/office/powerpoint/2010/main" val="1622556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Notas</a:t>
            </a: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rtl="0"/>
            <a:r>
              <a:rPr lang="es-US" sz="1200" dirty="0"/>
              <a:t>Gracias por el tiempo que han dedicado hoy para hablar conmigo.</a:t>
            </a:r>
            <a:endParaRPr lang="en-US" sz="1200" dirty="0"/>
          </a:p>
        </p:txBody>
      </p:sp>
      <p:sp>
        <p:nvSpPr>
          <p:cNvPr id="4" name="Slide Number Placeholder 3"/>
          <p:cNvSpPr>
            <a:spLocks noGrp="1"/>
          </p:cNvSpPr>
          <p:nvPr>
            <p:ph type="sldNum" sz="quarter" idx="10"/>
          </p:nvPr>
        </p:nvSpPr>
        <p:spPr/>
        <p:txBody>
          <a:bodyPr/>
          <a:lstStyle/>
          <a:p>
            <a:fld id="{B53A5872-CA77-4F01-89D2-5B16C08A2D3A}" type="slidenum">
              <a:rPr lang="en-US" smtClean="0"/>
              <a:t>14</a:t>
            </a:fld>
            <a:endParaRPr lang="en-US" dirty="0"/>
          </a:p>
        </p:txBody>
      </p:sp>
    </p:spTree>
    <p:extLst>
      <p:ext uri="{BB962C8B-B14F-4D97-AF65-F5344CB8AC3E}">
        <p14:creationId xmlns:p14="http://schemas.microsoft.com/office/powerpoint/2010/main" val="21875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1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Notas</a:t>
            </a:r>
            <a:r>
              <a:rPr lang="en-US"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s-E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Primero, déjeme contarle un poco sobre la Comisión Federal de Comercio (FTC, por sus siglas en inglés.) Como la agencia de protección al consumidor de la nación, la FTC trabaja para detener el fraude, el engaño, y las prácticas comerciales deshonestas. Esto lo hace de varias maneras. </a:t>
            </a:r>
          </a:p>
          <a:p>
            <a:pPr marL="342900" marR="0" lvl="0" indent="-342900">
              <a:lnSpc>
                <a:spcPct val="107000"/>
              </a:lnSpc>
              <a:spcBef>
                <a:spcPts val="0"/>
              </a:spcBef>
              <a:spcAft>
                <a:spcPts val="0"/>
              </a:spcAft>
              <a:buFont typeface="Symbol" panose="05050102010706020507" pitchFamily="18" charset="2"/>
              <a:buChar char=""/>
            </a:pPr>
            <a:r>
              <a:rPr lang="es-E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 FTC realiza investigaciones, demanda a las empresas y personas que infringen la ley, y trata de devolver el dinero a las personas cuando es posible.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s-E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Muchos de esos casos se basan en los reportes que recibe la FTC de personas como usted, que hablan sobre las estafas y las prácticas deshonestas que ven, incluso cuando no pierden dinero.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 FTC educa e informa a las personas sobre sus derechos y a las empresas sobre sus responsabilidades. </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s-E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 través de publicaciones, en línea y en persona (o virtualmente), la FTC comparte información sobre cómo detectar y evitar estafas, cómo denunciarlas y cómo hablar sobre una estafa con otras personas para ayudar a protegerse no solo a usted, si no también a gente que conoce. </a:t>
            </a:r>
          </a:p>
          <a:p>
            <a:pPr marL="342900" marR="0" lvl="0" indent="-342900">
              <a:lnSpc>
                <a:spcPct val="107000"/>
              </a:lnSpc>
              <a:spcBef>
                <a:spcPts val="0"/>
              </a:spcBef>
              <a:spcAft>
                <a:spcPts val="0"/>
              </a:spcAft>
              <a:buFont typeface="Symbol" panose="05050102010706020507" pitchFamily="18" charset="2"/>
              <a:buChar char=""/>
            </a:pPr>
            <a:r>
              <a:rPr lang="es-E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Finalmente, la FTC no puede hacerlo sola, por eso trabaja con una variedad de grupos como bibliotecas, defensores de la comunidad y agencias estatales y federales, para intentar amplificar el mensaje y llegar a una audiencia más amplia. </a:t>
            </a:r>
          </a:p>
          <a:p>
            <a:pPr marL="0" marR="0">
              <a:lnSpc>
                <a:spcPct val="107000"/>
              </a:lnSpc>
              <a:spcBef>
                <a:spcPts val="0"/>
              </a:spcBef>
              <a:spcAft>
                <a:spcPts val="0"/>
              </a:spcAft>
            </a:pPr>
            <a:endParaRPr lang="es-E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53A5872-CA77-4F01-89D2-5B16C08A2D3A}" type="slidenum">
              <a:rPr lang="en-US" smtClean="0"/>
              <a:t>2</a:t>
            </a:fld>
            <a:endParaRPr lang="en-US" dirty="0"/>
          </a:p>
        </p:txBody>
      </p:sp>
    </p:spTree>
    <p:extLst>
      <p:ext uri="{BB962C8B-B14F-4D97-AF65-F5344CB8AC3E}">
        <p14:creationId xmlns:p14="http://schemas.microsoft.com/office/powerpoint/2010/main" val="314243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a:t>
            </a:r>
          </a:p>
          <a:p>
            <a:r>
              <a:rPr lang="es-ES" dirty="0">
                <a:effectLst/>
                <a:latin typeface="Segoe UI Web (West European)"/>
              </a:rPr>
              <a:t>El primer paso para casi cualquier cosa financiera que hagamos en nuestras vidas tiene que ver con nuestro crédito. Entonces: Antes de solicitar una hipoteca, ponga en orden su documentación financiera. Comience por obtener una copia gratuita de su informe de crédito en AnnualCreditReport.com. Querrá revisarlo para asegurarse que la información que contiene sea precisa y esté actualizada antes de que alguien base su puntaje de crédito y la tasa de interés del préstamo en esos datos.  </a:t>
            </a:r>
          </a:p>
          <a:p>
            <a:endParaRPr lang="es-ES" sz="1200" kern="1200" dirty="0">
              <a:solidFill>
                <a:schemeClr val="tx1"/>
              </a:solidFill>
              <a:effectLst/>
              <a:latin typeface="Segoe UI Web (West European)"/>
              <a:ea typeface="+mn-ea"/>
              <a:cs typeface="+mn-cs"/>
            </a:endParaRPr>
          </a:p>
          <a:p>
            <a:r>
              <a:rPr lang="es-ES" dirty="0">
                <a:effectLst/>
                <a:latin typeface="Segoe UI Web (West European)"/>
              </a:rPr>
              <a:t>Si encuentra errores, discútalos con la agencia crediticia. Si el error no se resuelve en el momento en que solicite una hipoteca, informe al prestamista sobre la disputa. Debido a que hay más de lo que tenemos tiempo para hoy, lo enviaré a ftc.gov/</a:t>
            </a:r>
            <a:r>
              <a:rPr lang="es-ES" dirty="0" err="1">
                <a:effectLst/>
                <a:latin typeface="Segoe UI Web (West European)"/>
              </a:rPr>
              <a:t>credito</a:t>
            </a:r>
            <a:r>
              <a:rPr lang="es-ES" dirty="0">
                <a:effectLst/>
                <a:latin typeface="Segoe UI Web (West European)"/>
              </a:rPr>
              <a:t> para aprender cómo disputar errores en su informe de crédito.</a:t>
            </a:r>
            <a:endParaRPr lang="es-E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EE759-B0E2-4B83-8ED7-1BACAE750825}" type="slidenum">
              <a:rPr lang="en-US" smtClean="0"/>
              <a:t>3</a:t>
            </a:fld>
            <a:endParaRPr lang="en-US"/>
          </a:p>
        </p:txBody>
      </p:sp>
    </p:spTree>
    <p:extLst>
      <p:ext uri="{BB962C8B-B14F-4D97-AF65-F5344CB8AC3E}">
        <p14:creationId xmlns:p14="http://schemas.microsoft.com/office/powerpoint/2010/main" val="237757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a:t>
            </a:r>
          </a:p>
          <a:p>
            <a:r>
              <a:rPr lang="es-ES" dirty="0">
                <a:effectLst/>
                <a:latin typeface="Segoe UI Web (West European)"/>
              </a:rPr>
              <a:t>En caso de que la información en su informe de crédito sea correcta, pero no tan buena, hay formas de solucionarlo. Pero aquí está la cosa: las correcciones llevan tiempo. Consulte ftc.gov/</a:t>
            </a:r>
            <a:r>
              <a:rPr lang="es-ES" dirty="0" err="1">
                <a:effectLst/>
                <a:latin typeface="Segoe UI Web (West European)"/>
              </a:rPr>
              <a:t>reparaciondecredito</a:t>
            </a:r>
            <a:r>
              <a:rPr lang="es-ES" dirty="0">
                <a:effectLst/>
                <a:latin typeface="Segoe UI Web (West European)"/>
              </a:rPr>
              <a:t> para obtener más información sobre cómo mejorar su crédito usted mismo. </a:t>
            </a:r>
          </a:p>
          <a:p>
            <a:endParaRPr lang="es-ES" dirty="0">
              <a:effectLst/>
              <a:latin typeface="Segoe UI Web (West European)"/>
            </a:endParaRPr>
          </a:p>
          <a:p>
            <a:r>
              <a:rPr lang="es-ES" dirty="0">
                <a:effectLst/>
                <a:latin typeface="Segoe UI Web (West European)"/>
              </a:rPr>
              <a:t>Es posible que vea anuncios de compañías de reparación de crédito, que pueden prometer ayudarlo a mejorar inmediatamente su crédito o borrar permanentemente cualquier información negativa. Pero no pueden. No hay una solución mágica. No importa lo que digan. La verdad es que legalmente no pueden eliminar información que sea precisa y actual. </a:t>
            </a:r>
          </a:p>
          <a:p>
            <a:endParaRPr lang="es-ES" dirty="0">
              <a:effectLst/>
              <a:latin typeface="Segoe UI Web (West European)"/>
            </a:endParaRPr>
          </a:p>
          <a:p>
            <a:r>
              <a:rPr lang="es-ES" dirty="0">
                <a:effectLst/>
                <a:latin typeface="Segoe UI Web (West European)"/>
              </a:rPr>
              <a:t>Una compañía de reparación crediticia fraudulenta</a:t>
            </a:r>
          </a:p>
          <a:p>
            <a:pPr marL="171450" indent="-171450">
              <a:buFont typeface="Arial" panose="020B0604020202020204" pitchFamily="34" charset="0"/>
              <a:buChar char="•"/>
            </a:pPr>
            <a:r>
              <a:rPr lang="es-ES" dirty="0">
                <a:effectLst/>
                <a:latin typeface="Segoe UI Web (West European)"/>
              </a:rPr>
              <a:t>insistirá en que pague antes de que le ayuden </a:t>
            </a:r>
          </a:p>
          <a:p>
            <a:pPr marL="171450" indent="-171450">
              <a:buFont typeface="Arial" panose="020B0604020202020204" pitchFamily="34" charset="0"/>
              <a:buChar char="•"/>
            </a:pPr>
            <a:r>
              <a:rPr lang="es-ES" dirty="0">
                <a:effectLst/>
                <a:latin typeface="Segoe UI Web (West European)"/>
              </a:rPr>
              <a:t>le dirá que ignore las llamadas, correos electrónicos o cartas de sus acreedores y que no se comunique directamente con las agencias de crédito o </a:t>
            </a:r>
          </a:p>
          <a:p>
            <a:pPr marL="171450" indent="-171450">
              <a:buFont typeface="Arial" panose="020B0604020202020204" pitchFamily="34" charset="0"/>
              <a:buChar char="•"/>
            </a:pPr>
            <a:r>
              <a:rPr lang="es-ES" dirty="0">
                <a:effectLst/>
                <a:latin typeface="Segoe UI Web (West European)"/>
              </a:rPr>
              <a:t>le dirá que mienta: tal vez en su solicitud de crédito o un préstamo, o disputando información en su informe de crédito que sabe que es precisa.</a:t>
            </a:r>
            <a:br>
              <a:rPr lang="es-ES" dirty="0">
                <a:effectLst/>
                <a:latin typeface="Segoe UI Web (West European)"/>
              </a:rPr>
            </a:br>
            <a:endParaRPr lang="es-ES" dirty="0">
              <a:effectLst/>
              <a:latin typeface="Segoe UI Web (West European)"/>
            </a:endParaRPr>
          </a:p>
          <a:p>
            <a:pPr marL="0" indent="0">
              <a:buFont typeface="Arial" panose="020B0604020202020204" pitchFamily="34" charset="0"/>
              <a:buNone/>
            </a:pPr>
            <a:r>
              <a:rPr lang="es-ES" dirty="0">
                <a:effectLst/>
                <a:latin typeface="Segoe UI Web (West European)"/>
              </a:rPr>
              <a:t>Los estafadores pueden prometer crearle una nueva identidad. Eso siempre es una estafa. Y, si usa el número de Seguro Social de otra persona para solicitar crédito, podría enfrentar multas o prisión.</a:t>
            </a:r>
            <a:endParaRPr lang="en-US" dirty="0"/>
          </a:p>
        </p:txBody>
      </p:sp>
      <p:sp>
        <p:nvSpPr>
          <p:cNvPr id="4" name="Slide Number Placeholder 3"/>
          <p:cNvSpPr>
            <a:spLocks noGrp="1"/>
          </p:cNvSpPr>
          <p:nvPr>
            <p:ph type="sldNum" sz="quarter" idx="5"/>
          </p:nvPr>
        </p:nvSpPr>
        <p:spPr/>
        <p:txBody>
          <a:bodyPr/>
          <a:lstStyle/>
          <a:p>
            <a:fld id="{B65EE759-B0E2-4B83-8ED7-1BACAE750825}" type="slidenum">
              <a:rPr lang="en-US" smtClean="0"/>
              <a:t>4</a:t>
            </a:fld>
            <a:endParaRPr lang="en-US"/>
          </a:p>
        </p:txBody>
      </p:sp>
    </p:spTree>
    <p:extLst>
      <p:ext uri="{BB962C8B-B14F-4D97-AF65-F5344CB8AC3E}">
        <p14:creationId xmlns:p14="http://schemas.microsoft.com/office/powerpoint/2010/main" val="212419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 </a:t>
            </a:r>
          </a:p>
          <a:p>
            <a:r>
              <a:rPr lang="es-ES" dirty="0">
                <a:effectLst/>
                <a:latin typeface="Segoe UI Web (West European)"/>
              </a:rPr>
              <a:t>Ahora, está listo para comparar precios. Obtenga cotizaciones de varios prestamistas o corredores y compare sus tasas y tarifas. Un agente hipotecario es alguien que puede ayudarlo a encontrar un trato con un prestamista y resolver los detalles del préstamo. Pero no siempre está claro si está tratando con un prestamista o un corredor, así que si no está seguro, pregunte. Un corredor puede conectarlo con una selección más amplia de productos y términos de préstamos, pero no asuma que le están dando la mejor oferta. </a:t>
            </a:r>
          </a:p>
          <a:p>
            <a:endParaRPr lang="es-ES" dirty="0">
              <a:effectLst/>
              <a:latin typeface="Segoe UI Web (West European)"/>
            </a:endParaRPr>
          </a:p>
          <a:p>
            <a:r>
              <a:rPr lang="es-ES" dirty="0">
                <a:effectLst/>
                <a:latin typeface="Segoe UI Web (West European)"/>
              </a:rPr>
              <a:t>Cuando averigüe más sobre los corredores, </a:t>
            </a:r>
            <a:r>
              <a:rPr lang="es-ES" dirty="0" err="1">
                <a:effectLst/>
                <a:latin typeface="Segoe UI Web (West European)"/>
              </a:rPr>
              <a:t>pregúnte</a:t>
            </a:r>
            <a:r>
              <a:rPr lang="es-ES" dirty="0">
                <a:effectLst/>
                <a:latin typeface="Segoe UI Web (West European)"/>
              </a:rPr>
              <a:t> a cada uno cómo se les paga para comparar ofertas y negociar con ellos. Verifique si ha habido alguna acción disciplinaria contra un corredor con el que esté pensando trabajar. Busque en línea el Sistema Nacional de Licencias </a:t>
            </a:r>
            <a:r>
              <a:rPr lang="es-ES" dirty="0" err="1">
                <a:effectLst/>
                <a:latin typeface="Segoe UI Web (West European)"/>
              </a:rPr>
              <a:t>Multi-estatales</a:t>
            </a:r>
            <a:r>
              <a:rPr lang="es-ES" dirty="0">
                <a:effectLst/>
                <a:latin typeface="Segoe UI Web (West European)"/>
              </a:rPr>
              <a:t> por su nombre en inglés </a:t>
            </a:r>
            <a:r>
              <a:rPr lang="es-ES" dirty="0" err="1">
                <a:effectLst/>
                <a:latin typeface="Segoe UI Web (West European)"/>
              </a:rPr>
              <a:t>National</a:t>
            </a:r>
            <a:r>
              <a:rPr lang="es-ES" dirty="0">
                <a:effectLst/>
                <a:latin typeface="Segoe UI Web (West European)"/>
              </a:rPr>
              <a:t> </a:t>
            </a:r>
            <a:r>
              <a:rPr lang="es-ES" dirty="0" err="1">
                <a:effectLst/>
                <a:latin typeface="Segoe UI Web (West European)"/>
              </a:rPr>
              <a:t>Multistate</a:t>
            </a:r>
            <a:r>
              <a:rPr lang="es-ES" dirty="0">
                <a:effectLst/>
                <a:latin typeface="Segoe UI Web (West European)"/>
              </a:rPr>
              <a:t> </a:t>
            </a:r>
            <a:r>
              <a:rPr lang="es-ES" dirty="0" err="1">
                <a:effectLst/>
                <a:latin typeface="Segoe UI Web (West European)"/>
              </a:rPr>
              <a:t>Licensing</a:t>
            </a:r>
            <a:r>
              <a:rPr lang="es-ES" dirty="0">
                <a:effectLst/>
                <a:latin typeface="Segoe UI Web (West European)"/>
              </a:rPr>
              <a:t> </a:t>
            </a:r>
            <a:r>
              <a:rPr lang="es-ES" dirty="0" err="1">
                <a:effectLst/>
                <a:latin typeface="Segoe UI Web (West European)"/>
              </a:rPr>
              <a:t>System</a:t>
            </a:r>
            <a:r>
              <a:rPr lang="es-ES" dirty="0">
                <a:effectLst/>
                <a:latin typeface="Segoe UI Web (West European)"/>
              </a:rPr>
              <a:t> para revisar sus credenciales.</a:t>
            </a:r>
            <a:endParaRPr lang="en-US" dirty="0"/>
          </a:p>
        </p:txBody>
      </p:sp>
      <p:sp>
        <p:nvSpPr>
          <p:cNvPr id="4" name="Slide Number Placeholder 3"/>
          <p:cNvSpPr>
            <a:spLocks noGrp="1"/>
          </p:cNvSpPr>
          <p:nvPr>
            <p:ph type="sldNum" sz="quarter" idx="5"/>
          </p:nvPr>
        </p:nvSpPr>
        <p:spPr/>
        <p:txBody>
          <a:bodyPr/>
          <a:lstStyle/>
          <a:p>
            <a:fld id="{B65EE759-B0E2-4B83-8ED7-1BACAE750825}" type="slidenum">
              <a:rPr lang="en-US" smtClean="0"/>
              <a:t>5</a:t>
            </a:fld>
            <a:endParaRPr lang="en-US"/>
          </a:p>
        </p:txBody>
      </p:sp>
    </p:spTree>
    <p:extLst>
      <p:ext uri="{BB962C8B-B14F-4D97-AF65-F5344CB8AC3E}">
        <p14:creationId xmlns:p14="http://schemas.microsoft.com/office/powerpoint/2010/main" val="353969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a:t>
            </a:r>
          </a:p>
          <a:p>
            <a:r>
              <a:rPr lang="es-ES" dirty="0">
                <a:effectLst/>
                <a:latin typeface="Segoe UI Web (West European)"/>
              </a:rPr>
              <a:t>Mientras compra y recopila cotizaciones, verá muchos anuncios y ofertas. Algunos afirmarán tener tasas "muy bajas" o "fijas", destacarán un pago mensual bajo u ofrecerán pagos parciales de intereses. Pero eso no significa que esa sea la mejor oferta (o prestamista) para usted, o que le están contando toda la historia. Por ejemplo: </a:t>
            </a:r>
          </a:p>
          <a:p>
            <a:pPr marL="171450" indent="-171450">
              <a:buFont typeface="Arial" panose="020B0604020202020204" pitchFamily="34" charset="0"/>
              <a:buChar char="•"/>
            </a:pPr>
            <a:r>
              <a:rPr lang="es-ES" b="1" dirty="0">
                <a:effectLst/>
                <a:latin typeface="Segoe UI Web (West European)"/>
              </a:rPr>
              <a:t>Una tasa de interés baja </a:t>
            </a:r>
            <a:r>
              <a:rPr lang="es-ES" dirty="0">
                <a:effectLst/>
                <a:latin typeface="Segoe UI Web (West European)"/>
              </a:rPr>
              <a:t>podría significar que su tasa y pago podrían aumentar drásticamente, tal vez hasta después de un corto tiempo. Busque la APR. Se supone que debe ser claro. Si no es así, podrían estar escondiendo algo importante en la letra pequeña.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dirty="0">
                <a:effectLst/>
                <a:latin typeface="Segoe UI Web (West European)"/>
              </a:rPr>
              <a:t>Un pago muy bajo </a:t>
            </a:r>
            <a:r>
              <a:rPr lang="es-ES" dirty="0">
                <a:effectLst/>
                <a:latin typeface="Segoe UI Web (West European)"/>
              </a:rPr>
              <a:t>puede parecer genial, pero depende de las razones. ¿Es bajo porque solo estás pagando el interés? En otras palabras, no está pagando el capital o el dinero que pidió prestado. Antes de estar de acuerdo, averigüe los detalles o podría llevarse una sorpresa. Por ejemplo: ¿Cuánto tiempo durarán sus pagos de solo intereses? ¿Cuánto será su nuevo pago mensual? ¿Deberá un pago "global" o una suma global en ese momento?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Segoe UI Web (West European)"/>
              </a:rPr>
              <a:t>Pagar </a:t>
            </a:r>
            <a:r>
              <a:rPr lang="es-ES" b="1" dirty="0">
                <a:effectLst/>
                <a:latin typeface="Segoe UI Web (West European)"/>
              </a:rPr>
              <a:t>intereses parciales </a:t>
            </a:r>
            <a:r>
              <a:rPr lang="es-ES" dirty="0">
                <a:effectLst/>
                <a:latin typeface="Segoe UI Web (West European)"/>
              </a:rPr>
              <a:t>podría reducir su pago mensual. Pero ese interés no pagado se agrega a su capital, y podría terminar debiendo más por su casa de la cantidad por la que podría venderla.</a:t>
            </a:r>
          </a:p>
          <a:p>
            <a:endParaRPr lang="en-US" dirty="0"/>
          </a:p>
        </p:txBody>
      </p:sp>
      <p:sp>
        <p:nvSpPr>
          <p:cNvPr id="4" name="Slide Number Placeholder 3"/>
          <p:cNvSpPr>
            <a:spLocks noGrp="1"/>
          </p:cNvSpPr>
          <p:nvPr>
            <p:ph type="sldNum" sz="quarter" idx="5"/>
          </p:nvPr>
        </p:nvSpPr>
        <p:spPr/>
        <p:txBody>
          <a:bodyPr/>
          <a:lstStyle/>
          <a:p>
            <a:fld id="{B65EE759-B0E2-4B83-8ED7-1BACAE750825}" type="slidenum">
              <a:rPr lang="en-US" smtClean="0"/>
              <a:t>6</a:t>
            </a:fld>
            <a:endParaRPr lang="en-US"/>
          </a:p>
        </p:txBody>
      </p:sp>
    </p:spTree>
    <p:extLst>
      <p:ext uri="{BB962C8B-B14F-4D97-AF65-F5344CB8AC3E}">
        <p14:creationId xmlns:p14="http://schemas.microsoft.com/office/powerpoint/2010/main" val="358846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 </a:t>
            </a:r>
          </a:p>
          <a:p>
            <a:r>
              <a:rPr lang="es-ES" dirty="0">
                <a:effectLst/>
                <a:latin typeface="Segoe UI Web (West European)"/>
              </a:rPr>
              <a:t>El "cierre" (o liquidación) es cuando usted y el prestamista firman la documentación para que el acuerdo de préstamo sea definitivo. Una vez que firma, obtiene los fondos, y ahora es legalmente responsable de pagar el préstamo. La Oficina de Protección Financiera del Consumidor tiene materiales con más detalles sobre qué esperar sobre el proceso del cierre. Busque "CFPB </a:t>
            </a:r>
            <a:r>
              <a:rPr lang="es-ES" dirty="0" err="1">
                <a:effectLst/>
                <a:latin typeface="Segoe UI Web (West European)"/>
              </a:rPr>
              <a:t>Closing</a:t>
            </a:r>
            <a:r>
              <a:rPr lang="es-ES" dirty="0">
                <a:effectLst/>
                <a:latin typeface="Segoe UI Web (West European)"/>
              </a:rPr>
              <a:t> </a:t>
            </a:r>
            <a:r>
              <a:rPr lang="es-ES" dirty="0" err="1">
                <a:effectLst/>
                <a:latin typeface="Segoe UI Web (West European)"/>
              </a:rPr>
              <a:t>on</a:t>
            </a:r>
            <a:r>
              <a:rPr lang="es-ES" dirty="0">
                <a:effectLst/>
                <a:latin typeface="Segoe UI Web (West European)"/>
              </a:rPr>
              <a:t> </a:t>
            </a:r>
            <a:r>
              <a:rPr lang="es-ES" dirty="0" err="1">
                <a:effectLst/>
                <a:latin typeface="Segoe UI Web (West European)"/>
              </a:rPr>
              <a:t>your</a:t>
            </a:r>
            <a:r>
              <a:rPr lang="es-ES" dirty="0">
                <a:effectLst/>
                <a:latin typeface="Segoe UI Web (West European)"/>
              </a:rPr>
              <a:t> new home" y "CFPB </a:t>
            </a:r>
            <a:r>
              <a:rPr lang="es-ES" dirty="0" err="1">
                <a:effectLst/>
                <a:latin typeface="Segoe UI Web (West European)"/>
              </a:rPr>
              <a:t>Mortgage</a:t>
            </a:r>
            <a:r>
              <a:rPr lang="es-ES" dirty="0">
                <a:effectLst/>
                <a:latin typeface="Segoe UI Web (West European)"/>
              </a:rPr>
              <a:t> </a:t>
            </a:r>
            <a:r>
              <a:rPr lang="es-ES" dirty="0" err="1">
                <a:effectLst/>
                <a:latin typeface="Segoe UI Web (West European)"/>
              </a:rPr>
              <a:t>Closing</a:t>
            </a:r>
            <a:r>
              <a:rPr lang="es-ES" dirty="0">
                <a:effectLst/>
                <a:latin typeface="Segoe UI Web (West European)"/>
              </a:rPr>
              <a:t> </a:t>
            </a:r>
            <a:r>
              <a:rPr lang="es-ES" dirty="0" err="1">
                <a:effectLst/>
                <a:latin typeface="Segoe UI Web (West European)"/>
              </a:rPr>
              <a:t>Checklist</a:t>
            </a:r>
            <a:r>
              <a:rPr lang="es-ES" dirty="0">
                <a:effectLst/>
                <a:latin typeface="Segoe UI Web (West European)"/>
              </a:rPr>
              <a:t>". </a:t>
            </a:r>
          </a:p>
          <a:p>
            <a:endParaRPr lang="es-ES" dirty="0">
              <a:effectLst/>
              <a:latin typeface="Segoe UI Web (West European)"/>
            </a:endParaRPr>
          </a:p>
          <a:p>
            <a:r>
              <a:rPr lang="es-ES" dirty="0">
                <a:effectLst/>
                <a:latin typeface="Segoe UI Web (West European)"/>
              </a:rPr>
              <a:t>Justo antes del cierre, esté atento a los estafadores. Su prestamista u oficial de préstamos también podría decirle esto, pero hablaremos de ello porque es muy importante. Los estafadores envían correos electrónicos, mensajes de texto o llaman, y estos mensajes parecen o suenan como si fueran de su oficial de préstamos u otro profesional de bienes raíces. El correo electrónico, el mensaje de texto o la llamada dirán que ha habido un cambio de último minuto y ahora necesita transferir sus costos de cierre a una cuenta diferente. No lo haga, es una estafa. Si transfiere este dinero, será difícil recuperarlo, que es lo que pretenden los estafadores. </a:t>
            </a:r>
          </a:p>
          <a:p>
            <a:endParaRPr lang="es-ES" dirty="0">
              <a:effectLst/>
              <a:latin typeface="Segoe UI Web (West Europe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Si recibe un correo electrónico, mensaje de texto o llamada como esta, comuníquese con su prestamista, corredor o profesional de bienes raíces. Pero use un número o dirección de correo electrónico que sepa que es real. Cuénteles sobre la solicitud que recibió. </a:t>
            </a:r>
          </a:p>
          <a:p>
            <a:endParaRPr lang="en-US" dirty="0"/>
          </a:p>
        </p:txBody>
      </p:sp>
      <p:sp>
        <p:nvSpPr>
          <p:cNvPr id="4" name="Slide Number Placeholder 3"/>
          <p:cNvSpPr>
            <a:spLocks noGrp="1"/>
          </p:cNvSpPr>
          <p:nvPr>
            <p:ph type="sldNum" sz="quarter" idx="5"/>
          </p:nvPr>
        </p:nvSpPr>
        <p:spPr/>
        <p:txBody>
          <a:bodyPr/>
          <a:lstStyle/>
          <a:p>
            <a:fld id="{B65EE759-B0E2-4B83-8ED7-1BACAE750825}" type="slidenum">
              <a:rPr lang="en-US" smtClean="0"/>
              <a:t>7</a:t>
            </a:fld>
            <a:endParaRPr lang="en-US"/>
          </a:p>
        </p:txBody>
      </p:sp>
    </p:spTree>
    <p:extLst>
      <p:ext uri="{BB962C8B-B14F-4D97-AF65-F5344CB8AC3E}">
        <p14:creationId xmlns:p14="http://schemas.microsoft.com/office/powerpoint/2010/main" val="1431060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 </a:t>
            </a:r>
          </a:p>
          <a:p>
            <a:r>
              <a:rPr lang="es-ES" dirty="0">
                <a:effectLst/>
                <a:latin typeface="Segoe UI Web (West European)"/>
              </a:rPr>
              <a:t>Después de cerrar su préstamo, usted hace pagos mensuales a la entidad administradora de su préstamo. Esa es la compañía que maneja la administración diaria de su cuenta. Si se atrasa en los pagos, trate de resolver los problemas directamente con su prestamista o administrador. De hecho, hable con ellos tan pronto como piense que podría retrasarse. Si no puede encontrar una solución, el prestamista o administrador puede iniciar acciones legales para vender su casa. Eso se llama ejecución hipotecaria, y significa que usted pierde su casa. También puede hacer que sea más difícil obtener un préstamo hipotecario más adelante. </a:t>
            </a:r>
          </a:p>
          <a:p>
            <a:endParaRPr lang="es-ES" dirty="0">
              <a:effectLst/>
              <a:latin typeface="Segoe UI Web (West European)"/>
            </a:endParaRPr>
          </a:p>
          <a:p>
            <a:r>
              <a:rPr lang="es-ES" dirty="0">
                <a:effectLst/>
                <a:latin typeface="Segoe UI Web (West European)"/>
              </a:rPr>
              <a:t>Si una empresa le está ayudando a administrar su deuda, usted tiene derechos. Por ley, no tiene que pagar dinero hasta que la compañía entregue los resultados que desea, como pagar su deuda. Si dicen que tiene que pagar por adelantado, o si hacen cosas como decirle que deje de hablar con su prestamista, o afirman ser aprobados por el gobierno, deténgase. Es probable que este tratando con un estafador.</a:t>
            </a:r>
            <a:endParaRPr lang="en-US" dirty="0"/>
          </a:p>
        </p:txBody>
      </p:sp>
      <p:sp>
        <p:nvSpPr>
          <p:cNvPr id="4" name="Slide Number Placeholder 3"/>
          <p:cNvSpPr>
            <a:spLocks noGrp="1"/>
          </p:cNvSpPr>
          <p:nvPr>
            <p:ph type="sldNum" sz="quarter" idx="5"/>
          </p:nvPr>
        </p:nvSpPr>
        <p:spPr/>
        <p:txBody>
          <a:bodyPr/>
          <a:lstStyle/>
          <a:p>
            <a:fld id="{B65EE759-B0E2-4B83-8ED7-1BACAE750825}" type="slidenum">
              <a:rPr lang="en-US" smtClean="0"/>
              <a:t>8</a:t>
            </a:fld>
            <a:endParaRPr lang="en-US"/>
          </a:p>
        </p:txBody>
      </p:sp>
    </p:spTree>
    <p:extLst>
      <p:ext uri="{BB962C8B-B14F-4D97-AF65-F5344CB8AC3E}">
        <p14:creationId xmlns:p14="http://schemas.microsoft.com/office/powerpoint/2010/main" val="376655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Notas: </a:t>
            </a:r>
          </a:p>
          <a:p>
            <a:r>
              <a:rPr lang="es-ES" dirty="0">
                <a:effectLst/>
                <a:latin typeface="Segoe UI Web (West European)"/>
              </a:rPr>
              <a:t>Los estafadores siempre están buscando formas de aprovechar los tiempos difíciles. Exigirán el pago por adelantado, antes de que obtenga cualquier servicio,  lo cual ahora sabemos que es ilegal y una señal de advertencia para evitarlos. </a:t>
            </a:r>
          </a:p>
          <a:p>
            <a:endParaRPr lang="es-ES" dirty="0">
              <a:effectLst/>
              <a:latin typeface="Segoe UI Web (West European)"/>
            </a:endParaRPr>
          </a:p>
          <a:p>
            <a:r>
              <a:rPr lang="es-ES" dirty="0">
                <a:effectLst/>
                <a:latin typeface="Segoe UI Web (West European)"/>
              </a:rPr>
              <a:t>Los estafadores a menudo quieren que pague de forma que obtienen su dinero rápidamente, y usted no puede recuperarlo. Por ejemplo, pueden decirle que pague con un cheque de caja, una transferencia bancaria o una aplicación de pago móvil. </a:t>
            </a:r>
          </a:p>
          <a:p>
            <a:endParaRPr lang="es-ES" dirty="0">
              <a:effectLst/>
              <a:latin typeface="Segoe UI Web (West European)"/>
            </a:endParaRPr>
          </a:p>
          <a:p>
            <a:r>
              <a:rPr lang="es-ES" dirty="0">
                <a:effectLst/>
                <a:latin typeface="Segoe UI Web (West European)"/>
              </a:rPr>
              <a:t>Los estafadores pueden tratar de convencerlo, o incluso engañarlo, para que les transfiera la escritura de su hogar. La escritura es el documento legal que prueba quién es el propietario de la casa. Si transfiere la escritura, es probable que no la recupere. Si vende, intercambia o accidentalmente le da la escritura al estafador, ellos controlan lo que le sucede a la casa. Pueden vender su casa y quedarse con el dinero o desalojarlo, y aún así, tendrá que pagar su préstamo hipotecario original.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5EE759-B0E2-4B83-8ED7-1BACAE7508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62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4790F-1AE1-4CC5-991A-ED9F02B097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F41A84-EAD8-40F5-A199-AB3054D9DF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FADFA1-D627-4456-B31A-7903BD49FA60}"/>
              </a:ext>
            </a:extLst>
          </p:cNvPr>
          <p:cNvSpPr>
            <a:spLocks noGrp="1"/>
          </p:cNvSpPr>
          <p:nvPr>
            <p:ph type="dt" sz="half" idx="10"/>
          </p:nvPr>
        </p:nvSpPr>
        <p:spPr/>
        <p:txBody>
          <a:bodyPr/>
          <a:lstStyle/>
          <a:p>
            <a:fld id="{5B8C7489-A5E8-4A92-8242-CC44C7CF0A5E}" type="datetimeFigureOut">
              <a:rPr lang="en-US" smtClean="0"/>
              <a:t>12/22/2022</a:t>
            </a:fld>
            <a:endParaRPr lang="en-US"/>
          </a:p>
        </p:txBody>
      </p:sp>
      <p:sp>
        <p:nvSpPr>
          <p:cNvPr id="5" name="Footer Placeholder 4">
            <a:extLst>
              <a:ext uri="{FF2B5EF4-FFF2-40B4-BE49-F238E27FC236}">
                <a16:creationId xmlns:a16="http://schemas.microsoft.com/office/drawing/2014/main" id="{61912B73-5CD6-4485-8198-02F2661F0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5737C-126A-4F78-A4CE-E8D1F32D71FA}"/>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4270308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A1B8-79B7-496E-B4ED-9195DF9CF0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1C25A3-632F-4B0C-82C1-B5D2D7B152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BF3B4-4077-434A-B7D6-5ED3D72A1BA4}"/>
              </a:ext>
            </a:extLst>
          </p:cNvPr>
          <p:cNvSpPr>
            <a:spLocks noGrp="1"/>
          </p:cNvSpPr>
          <p:nvPr>
            <p:ph type="dt" sz="half" idx="10"/>
          </p:nvPr>
        </p:nvSpPr>
        <p:spPr/>
        <p:txBody>
          <a:bodyPr/>
          <a:lstStyle/>
          <a:p>
            <a:fld id="{5B8C7489-A5E8-4A92-8242-CC44C7CF0A5E}" type="datetimeFigureOut">
              <a:rPr lang="en-US" smtClean="0"/>
              <a:t>12/22/2022</a:t>
            </a:fld>
            <a:endParaRPr lang="en-US"/>
          </a:p>
        </p:txBody>
      </p:sp>
      <p:sp>
        <p:nvSpPr>
          <p:cNvPr id="5" name="Footer Placeholder 4">
            <a:extLst>
              <a:ext uri="{FF2B5EF4-FFF2-40B4-BE49-F238E27FC236}">
                <a16:creationId xmlns:a16="http://schemas.microsoft.com/office/drawing/2014/main" id="{A3D2F203-A93D-4C6A-9186-1E9E90B83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74590-9CAA-4B41-8375-1D453CF726C4}"/>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192733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44959-59A8-40F6-BAB2-B3F835BD91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1D58B3-81F0-4FA2-85C1-E7F3891D65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B95A2-0996-4DC7-8494-76DE53D9DD5C}"/>
              </a:ext>
            </a:extLst>
          </p:cNvPr>
          <p:cNvSpPr>
            <a:spLocks noGrp="1"/>
          </p:cNvSpPr>
          <p:nvPr>
            <p:ph type="dt" sz="half" idx="10"/>
          </p:nvPr>
        </p:nvSpPr>
        <p:spPr/>
        <p:txBody>
          <a:bodyPr/>
          <a:lstStyle/>
          <a:p>
            <a:fld id="{5B8C7489-A5E8-4A92-8242-CC44C7CF0A5E}" type="datetimeFigureOut">
              <a:rPr lang="en-US" smtClean="0"/>
              <a:t>12/22/2022</a:t>
            </a:fld>
            <a:endParaRPr lang="en-US"/>
          </a:p>
        </p:txBody>
      </p:sp>
      <p:sp>
        <p:nvSpPr>
          <p:cNvPr id="5" name="Footer Placeholder 4">
            <a:extLst>
              <a:ext uri="{FF2B5EF4-FFF2-40B4-BE49-F238E27FC236}">
                <a16:creationId xmlns:a16="http://schemas.microsoft.com/office/drawing/2014/main" id="{E4609D4C-CBA8-4DA1-9102-C80C0E36D0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B1882-DAB9-4652-9651-57A852F53B13}"/>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2469774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73A144-B0F9-420C-8B7A-6A320C0009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2" y="0"/>
            <a:ext cx="12191236" cy="6857999"/>
          </a:xfrm>
          <a:prstGeom prst="rect">
            <a:avLst/>
          </a:prstGeom>
        </p:spPr>
      </p:pic>
      <p:sp>
        <p:nvSpPr>
          <p:cNvPr id="12" name="Text Placeholder 11"/>
          <p:cNvSpPr>
            <a:spLocks noGrp="1"/>
          </p:cNvSpPr>
          <p:nvPr>
            <p:ph type="body" sz="quarter" idx="11" hasCustomPrompt="1"/>
          </p:nvPr>
        </p:nvSpPr>
        <p:spPr>
          <a:xfrm>
            <a:off x="4968072" y="5047329"/>
            <a:ext cx="4014129" cy="367992"/>
          </a:xfrm>
        </p:spPr>
        <p:txBody>
          <a:bodyPr anchor="ctr">
            <a:normAutofit/>
          </a:bodyPr>
          <a:lstStyle>
            <a:lvl1pPr marL="0" indent="0" algn="l">
              <a:lnSpc>
                <a:spcPct val="100000"/>
              </a:lnSpc>
              <a:spcBef>
                <a:spcPts val="0"/>
              </a:spcBef>
              <a:buNone/>
              <a:defRPr sz="1600" b="1" baseline="0">
                <a:solidFill>
                  <a:schemeClr val="tx1"/>
                </a:solidFill>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Name  |  Date  </a:t>
            </a:r>
          </a:p>
        </p:txBody>
      </p:sp>
      <p:sp>
        <p:nvSpPr>
          <p:cNvPr id="2" name="Title 1">
            <a:extLst>
              <a:ext uri="{FF2B5EF4-FFF2-40B4-BE49-F238E27FC236}">
                <a16:creationId xmlns:a16="http://schemas.microsoft.com/office/drawing/2014/main" id="{7274D8DD-F021-46ED-96A6-06BAE518052F}"/>
              </a:ext>
            </a:extLst>
          </p:cNvPr>
          <p:cNvSpPr>
            <a:spLocks noGrp="1"/>
          </p:cNvSpPr>
          <p:nvPr>
            <p:ph type="title"/>
          </p:nvPr>
        </p:nvSpPr>
        <p:spPr>
          <a:xfrm>
            <a:off x="4968072" y="2639025"/>
            <a:ext cx="4999893" cy="2244474"/>
          </a:xfrm>
        </p:spPr>
        <p:txBody>
          <a:bodyPr>
            <a:noAutofit/>
          </a:bodyPr>
          <a:lstStyle>
            <a:lvl1pPr algn="l">
              <a:defRPr sz="5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1810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73A144-B0F9-420C-8B7A-6A320C0009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 y="0"/>
            <a:ext cx="12191236" cy="6857998"/>
          </a:xfrm>
          <a:prstGeom prst="rect">
            <a:avLst/>
          </a:prstGeom>
        </p:spPr>
      </p:pic>
      <p:sp>
        <p:nvSpPr>
          <p:cNvPr id="12" name="Text Placeholder 11"/>
          <p:cNvSpPr>
            <a:spLocks noGrp="1"/>
          </p:cNvSpPr>
          <p:nvPr>
            <p:ph type="body" sz="quarter" idx="11" hasCustomPrompt="1"/>
          </p:nvPr>
        </p:nvSpPr>
        <p:spPr>
          <a:xfrm>
            <a:off x="4968072" y="5047329"/>
            <a:ext cx="4014129" cy="367992"/>
          </a:xfrm>
        </p:spPr>
        <p:txBody>
          <a:bodyPr anchor="ctr">
            <a:normAutofit/>
          </a:bodyPr>
          <a:lstStyle>
            <a:lvl1pPr marL="0" indent="0" algn="l">
              <a:lnSpc>
                <a:spcPct val="100000"/>
              </a:lnSpc>
              <a:spcBef>
                <a:spcPts val="0"/>
              </a:spcBef>
              <a:buNone/>
              <a:defRPr sz="1600" b="1" baseline="0">
                <a:solidFill>
                  <a:schemeClr val="tx1"/>
                </a:solidFill>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Name  |  Date  </a:t>
            </a:r>
          </a:p>
        </p:txBody>
      </p:sp>
      <p:sp>
        <p:nvSpPr>
          <p:cNvPr id="2" name="Title 1">
            <a:extLst>
              <a:ext uri="{FF2B5EF4-FFF2-40B4-BE49-F238E27FC236}">
                <a16:creationId xmlns:a16="http://schemas.microsoft.com/office/drawing/2014/main" id="{7274D8DD-F021-46ED-96A6-06BAE518052F}"/>
              </a:ext>
            </a:extLst>
          </p:cNvPr>
          <p:cNvSpPr>
            <a:spLocks noGrp="1"/>
          </p:cNvSpPr>
          <p:nvPr>
            <p:ph type="title"/>
          </p:nvPr>
        </p:nvSpPr>
        <p:spPr>
          <a:xfrm>
            <a:off x="4968072" y="2639025"/>
            <a:ext cx="4999893" cy="2244474"/>
          </a:xfrm>
        </p:spPr>
        <p:txBody>
          <a:bodyPr>
            <a:noAutofit/>
          </a:bodyPr>
          <a:lstStyle>
            <a:lvl1pPr algn="l">
              <a:defRPr sz="5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40306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CC7D873-AFEA-49D8-A968-997F7223853B}"/>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descr="¡Hola! icon">
            <a:extLst>
              <a:ext uri="{FF2B5EF4-FFF2-40B4-BE49-F238E27FC236}">
                <a16:creationId xmlns:a16="http://schemas.microsoft.com/office/drawing/2014/main" id="{46EDC379-275B-4906-A47A-1B2EED401A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25098" y="2829963"/>
            <a:ext cx="1888308" cy="1845634"/>
          </a:xfrm>
          <a:prstGeom prst="rect">
            <a:avLst/>
          </a:prstGeom>
        </p:spPr>
      </p:pic>
    </p:spTree>
    <p:extLst>
      <p:ext uri="{BB962C8B-B14F-4D97-AF65-F5344CB8AC3E}">
        <p14:creationId xmlns:p14="http://schemas.microsoft.com/office/powerpoint/2010/main" val="3582323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CC7D873-AFEA-49D8-A968-997F7223853B}"/>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descr="Buying or renting a home icon">
            <a:extLst>
              <a:ext uri="{FF2B5EF4-FFF2-40B4-BE49-F238E27FC236}">
                <a16:creationId xmlns:a16="http://schemas.microsoft.com/office/drawing/2014/main" id="{1E11AFD1-247A-447C-9235-8ADA8297CD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97563" y="2981786"/>
            <a:ext cx="2096186" cy="1600047"/>
          </a:xfrm>
          <a:prstGeom prst="rect">
            <a:avLst/>
          </a:prstGeom>
        </p:spPr>
      </p:pic>
    </p:spTree>
    <p:extLst>
      <p:ext uri="{BB962C8B-B14F-4D97-AF65-F5344CB8AC3E}">
        <p14:creationId xmlns:p14="http://schemas.microsoft.com/office/powerpoint/2010/main" val="206981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CC7D873-AFEA-49D8-A968-997F7223853B}"/>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descr="Spotting scams icon">
            <a:extLst>
              <a:ext uri="{FF2B5EF4-FFF2-40B4-BE49-F238E27FC236}">
                <a16:creationId xmlns:a16="http://schemas.microsoft.com/office/drawing/2014/main" id="{1475B64D-E0E4-4526-838F-643C5267FD7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16098" y="2775909"/>
            <a:ext cx="2041019" cy="1950808"/>
          </a:xfrm>
          <a:prstGeom prst="rect">
            <a:avLst/>
          </a:prstGeom>
        </p:spPr>
      </p:pic>
    </p:spTree>
    <p:extLst>
      <p:ext uri="{BB962C8B-B14F-4D97-AF65-F5344CB8AC3E}">
        <p14:creationId xmlns:p14="http://schemas.microsoft.com/office/powerpoint/2010/main" val="2926766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CC7D873-AFEA-49D8-A968-997F7223853B}"/>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descr="Finance icon">
            <a:extLst>
              <a:ext uri="{FF2B5EF4-FFF2-40B4-BE49-F238E27FC236}">
                <a16:creationId xmlns:a16="http://schemas.microsoft.com/office/drawing/2014/main" id="{DEF6C32B-F54F-4AB5-A0C8-8AB9F66471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26722" y="3268229"/>
            <a:ext cx="1930566" cy="1012370"/>
          </a:xfrm>
          <a:prstGeom prst="rect">
            <a:avLst/>
          </a:prstGeom>
        </p:spPr>
      </p:pic>
    </p:spTree>
    <p:extLst>
      <p:ext uri="{BB962C8B-B14F-4D97-AF65-F5344CB8AC3E}">
        <p14:creationId xmlns:p14="http://schemas.microsoft.com/office/powerpoint/2010/main" val="234235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CC7D873-AFEA-49D8-A968-997F7223853B}"/>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descr="Checklist icon">
            <a:extLst>
              <a:ext uri="{FF2B5EF4-FFF2-40B4-BE49-F238E27FC236}">
                <a16:creationId xmlns:a16="http://schemas.microsoft.com/office/drawing/2014/main" id="{E7CF1EA4-0817-4267-80F7-D20AC7570F5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28787" y="2747282"/>
            <a:ext cx="1526879" cy="2029007"/>
          </a:xfrm>
          <a:prstGeom prst="rect">
            <a:avLst/>
          </a:prstGeom>
        </p:spPr>
      </p:pic>
    </p:spTree>
    <p:extLst>
      <p:ext uri="{BB962C8B-B14F-4D97-AF65-F5344CB8AC3E}">
        <p14:creationId xmlns:p14="http://schemas.microsoft.com/office/powerpoint/2010/main" val="2867265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CC7D873-AFEA-49D8-A968-997F7223853B}"/>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descr="Free resources icon">
            <a:extLst>
              <a:ext uri="{FF2B5EF4-FFF2-40B4-BE49-F238E27FC236}">
                <a16:creationId xmlns:a16="http://schemas.microsoft.com/office/drawing/2014/main" id="{748A4DE0-9110-496D-96BE-BB1E5A958FB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6379" y="2826426"/>
            <a:ext cx="2801607" cy="2101205"/>
          </a:xfrm>
          <a:prstGeom prst="rect">
            <a:avLst/>
          </a:prstGeom>
        </p:spPr>
      </p:pic>
    </p:spTree>
    <p:extLst>
      <p:ext uri="{BB962C8B-B14F-4D97-AF65-F5344CB8AC3E}">
        <p14:creationId xmlns:p14="http://schemas.microsoft.com/office/powerpoint/2010/main" val="266503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376C-3B65-4123-985C-6BC1001374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EC380-C4B0-4283-BBC7-6E026542C2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FC1DB-48ED-41CC-937D-F68567ED9B43}"/>
              </a:ext>
            </a:extLst>
          </p:cNvPr>
          <p:cNvSpPr>
            <a:spLocks noGrp="1"/>
          </p:cNvSpPr>
          <p:nvPr>
            <p:ph type="dt" sz="half" idx="10"/>
          </p:nvPr>
        </p:nvSpPr>
        <p:spPr/>
        <p:txBody>
          <a:bodyPr/>
          <a:lstStyle/>
          <a:p>
            <a:fld id="{5B8C7489-A5E8-4A92-8242-CC44C7CF0A5E}" type="datetimeFigureOut">
              <a:rPr lang="en-US" smtClean="0"/>
              <a:t>12/22/2022</a:t>
            </a:fld>
            <a:endParaRPr lang="en-US"/>
          </a:p>
        </p:txBody>
      </p:sp>
      <p:sp>
        <p:nvSpPr>
          <p:cNvPr id="5" name="Footer Placeholder 4">
            <a:extLst>
              <a:ext uri="{FF2B5EF4-FFF2-40B4-BE49-F238E27FC236}">
                <a16:creationId xmlns:a16="http://schemas.microsoft.com/office/drawing/2014/main" id="{6EF2B186-4FC2-49BF-A07B-7A7B7DF7C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44250-B6D9-4AE5-BC6E-F813821B2FE8}"/>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639179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id="{17F45210-2D91-43E1-A5A4-810A7F1B913D}"/>
              </a:ext>
            </a:extLst>
          </p:cNvPr>
          <p:cNvSpPr>
            <a:spLocks noGrp="1"/>
          </p:cNvSpPr>
          <p:nvPr>
            <p:ph idx="1"/>
          </p:nvPr>
        </p:nvSpPr>
        <p:spPr>
          <a:xfrm>
            <a:off x="2790511" y="2341265"/>
            <a:ext cx="6610978" cy="343653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8504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63742"/>
            <a:ext cx="10515600" cy="2852737"/>
          </a:xfrm>
        </p:spPr>
        <p:txBody>
          <a:bodyPr anchor="ctr">
            <a:normAutofit/>
          </a:bodyPr>
          <a:lstStyle>
            <a:lvl1pPr algn="ctr">
              <a:lnSpc>
                <a:spcPct val="100000"/>
              </a:lnSpc>
              <a:defRPr sz="7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02239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1C355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63742"/>
            <a:ext cx="10515600" cy="2852737"/>
          </a:xfrm>
        </p:spPr>
        <p:txBody>
          <a:bodyPr anchor="ctr">
            <a:normAutofit/>
          </a:bodyPr>
          <a:lstStyle>
            <a:lvl1pPr algn="ctr">
              <a:lnSpc>
                <a:spcPct val="100000"/>
              </a:lnSpc>
              <a:defRPr sz="7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descr="Asuntos de Dinero">
            <a:extLst>
              <a:ext uri="{FF2B5EF4-FFF2-40B4-BE49-F238E27FC236}">
                <a16:creationId xmlns:a16="http://schemas.microsoft.com/office/drawing/2014/main" id="{6B9709B6-9BE2-4BDA-B10B-43065EDB9E2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9032" y="4575825"/>
            <a:ext cx="5016967" cy="1464431"/>
          </a:xfrm>
          <a:prstGeom prst="rect">
            <a:avLst/>
          </a:prstGeom>
        </p:spPr>
      </p:pic>
      <p:pic>
        <p:nvPicPr>
          <p:cNvPr id="4" name="Picture 3" descr="Comisión Federal de Comercio">
            <a:extLst>
              <a:ext uri="{FF2B5EF4-FFF2-40B4-BE49-F238E27FC236}">
                <a16:creationId xmlns:a16="http://schemas.microsoft.com/office/drawing/2014/main" id="{28B423C7-8484-4C6C-99E3-6457C1446D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1514" y="4843786"/>
            <a:ext cx="3118338" cy="928507"/>
          </a:xfrm>
          <a:prstGeom prst="rect">
            <a:avLst/>
          </a:prstGeom>
        </p:spPr>
      </p:pic>
    </p:spTree>
    <p:extLst>
      <p:ext uri="{BB962C8B-B14F-4D97-AF65-F5344CB8AC3E}">
        <p14:creationId xmlns:p14="http://schemas.microsoft.com/office/powerpoint/2010/main" val="140198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C2CD-3292-4793-A40E-640B410286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4DB299-BAD4-4089-8026-F2B1DFC3F5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364F44-8D62-4548-A752-FBCEFF2E8116}"/>
              </a:ext>
            </a:extLst>
          </p:cNvPr>
          <p:cNvSpPr>
            <a:spLocks noGrp="1"/>
          </p:cNvSpPr>
          <p:nvPr>
            <p:ph type="dt" sz="half" idx="10"/>
          </p:nvPr>
        </p:nvSpPr>
        <p:spPr/>
        <p:txBody>
          <a:bodyPr/>
          <a:lstStyle/>
          <a:p>
            <a:fld id="{5B8C7489-A5E8-4A92-8242-CC44C7CF0A5E}" type="datetimeFigureOut">
              <a:rPr lang="en-US" smtClean="0"/>
              <a:t>12/22/2022</a:t>
            </a:fld>
            <a:endParaRPr lang="en-US"/>
          </a:p>
        </p:txBody>
      </p:sp>
      <p:sp>
        <p:nvSpPr>
          <p:cNvPr id="5" name="Footer Placeholder 4">
            <a:extLst>
              <a:ext uri="{FF2B5EF4-FFF2-40B4-BE49-F238E27FC236}">
                <a16:creationId xmlns:a16="http://schemas.microsoft.com/office/drawing/2014/main" id="{E9447B38-77D6-44E0-A9EF-9AABE08DE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29484-E9D3-45B0-8DEB-E90E113680BF}"/>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166858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70723-2348-4DA6-89F8-14CFE937EE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A33A72-BCF2-4E23-85CD-EA05AE4BBB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9AE2C2-11C9-4082-A04C-B471A6E93C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849184-06F4-49B1-8231-A01CC22DB13F}"/>
              </a:ext>
            </a:extLst>
          </p:cNvPr>
          <p:cNvSpPr>
            <a:spLocks noGrp="1"/>
          </p:cNvSpPr>
          <p:nvPr>
            <p:ph type="dt" sz="half" idx="10"/>
          </p:nvPr>
        </p:nvSpPr>
        <p:spPr/>
        <p:txBody>
          <a:bodyPr/>
          <a:lstStyle/>
          <a:p>
            <a:fld id="{5B8C7489-A5E8-4A92-8242-CC44C7CF0A5E}" type="datetimeFigureOut">
              <a:rPr lang="en-US" smtClean="0"/>
              <a:t>12/22/2022</a:t>
            </a:fld>
            <a:endParaRPr lang="en-US"/>
          </a:p>
        </p:txBody>
      </p:sp>
      <p:sp>
        <p:nvSpPr>
          <p:cNvPr id="6" name="Footer Placeholder 5">
            <a:extLst>
              <a:ext uri="{FF2B5EF4-FFF2-40B4-BE49-F238E27FC236}">
                <a16:creationId xmlns:a16="http://schemas.microsoft.com/office/drawing/2014/main" id="{512C3121-02D0-43AE-A696-D4813462B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ED978-179B-4D38-99EA-D23170A3F2D1}"/>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362963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2EE9D-57B3-4A91-8803-E26D815CEF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5E9B54-9516-439A-BA47-7695E2AA0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4A13F8-EFE6-4B68-9D16-56BC0645D0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2621A4-E2AA-45CA-A942-33EC1B63D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D848FF-8317-4FA0-8588-FC8D490729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9255A3-DFEE-4962-9843-0BB79C652DEE}"/>
              </a:ext>
            </a:extLst>
          </p:cNvPr>
          <p:cNvSpPr>
            <a:spLocks noGrp="1"/>
          </p:cNvSpPr>
          <p:nvPr>
            <p:ph type="dt" sz="half" idx="10"/>
          </p:nvPr>
        </p:nvSpPr>
        <p:spPr/>
        <p:txBody>
          <a:bodyPr/>
          <a:lstStyle/>
          <a:p>
            <a:fld id="{5B8C7489-A5E8-4A92-8242-CC44C7CF0A5E}" type="datetimeFigureOut">
              <a:rPr lang="en-US" smtClean="0"/>
              <a:t>12/22/2022</a:t>
            </a:fld>
            <a:endParaRPr lang="en-US"/>
          </a:p>
        </p:txBody>
      </p:sp>
      <p:sp>
        <p:nvSpPr>
          <p:cNvPr id="8" name="Footer Placeholder 7">
            <a:extLst>
              <a:ext uri="{FF2B5EF4-FFF2-40B4-BE49-F238E27FC236}">
                <a16:creationId xmlns:a16="http://schemas.microsoft.com/office/drawing/2014/main" id="{57EDA173-641D-43CD-8E97-C77617CB86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C97D9C-2509-4D7A-A592-6A36B2F22467}"/>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41622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A353-AF34-42EE-AC39-D69526D522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28A2B3-1BCE-4E14-AB22-14E40C50B3CE}"/>
              </a:ext>
            </a:extLst>
          </p:cNvPr>
          <p:cNvSpPr>
            <a:spLocks noGrp="1"/>
          </p:cNvSpPr>
          <p:nvPr>
            <p:ph type="dt" sz="half" idx="10"/>
          </p:nvPr>
        </p:nvSpPr>
        <p:spPr/>
        <p:txBody>
          <a:bodyPr/>
          <a:lstStyle/>
          <a:p>
            <a:fld id="{5B8C7489-A5E8-4A92-8242-CC44C7CF0A5E}" type="datetimeFigureOut">
              <a:rPr lang="en-US" smtClean="0"/>
              <a:t>12/22/2022</a:t>
            </a:fld>
            <a:endParaRPr lang="en-US"/>
          </a:p>
        </p:txBody>
      </p:sp>
      <p:sp>
        <p:nvSpPr>
          <p:cNvPr id="4" name="Footer Placeholder 3">
            <a:extLst>
              <a:ext uri="{FF2B5EF4-FFF2-40B4-BE49-F238E27FC236}">
                <a16:creationId xmlns:a16="http://schemas.microsoft.com/office/drawing/2014/main" id="{9BE730DA-C784-4866-8E18-19F97484D2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294157-EC44-4F3E-8AE8-D9AB5DA74847}"/>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186739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C2D82E-91E6-4945-AD70-E7466CFA39C3}"/>
              </a:ext>
            </a:extLst>
          </p:cNvPr>
          <p:cNvSpPr>
            <a:spLocks noGrp="1"/>
          </p:cNvSpPr>
          <p:nvPr>
            <p:ph type="dt" sz="half" idx="10"/>
          </p:nvPr>
        </p:nvSpPr>
        <p:spPr/>
        <p:txBody>
          <a:bodyPr/>
          <a:lstStyle/>
          <a:p>
            <a:fld id="{5B8C7489-A5E8-4A92-8242-CC44C7CF0A5E}" type="datetimeFigureOut">
              <a:rPr lang="en-US" smtClean="0"/>
              <a:t>12/22/2022</a:t>
            </a:fld>
            <a:endParaRPr lang="en-US"/>
          </a:p>
        </p:txBody>
      </p:sp>
      <p:sp>
        <p:nvSpPr>
          <p:cNvPr id="3" name="Footer Placeholder 2">
            <a:extLst>
              <a:ext uri="{FF2B5EF4-FFF2-40B4-BE49-F238E27FC236}">
                <a16:creationId xmlns:a16="http://schemas.microsoft.com/office/drawing/2014/main" id="{40533C99-5B5D-4C2E-BA86-5751DA1A12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A6D201-4444-4F6F-9D00-2DDED599EEC6}"/>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425889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92BF-A339-4683-B0FC-94FE80FAC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5B13D-B570-4BCC-8038-B6059D8A36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281CC2-CC67-4C3D-913F-24BB0E272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398A5-694C-4441-9D13-5BABC996E87B}"/>
              </a:ext>
            </a:extLst>
          </p:cNvPr>
          <p:cNvSpPr>
            <a:spLocks noGrp="1"/>
          </p:cNvSpPr>
          <p:nvPr>
            <p:ph type="dt" sz="half" idx="10"/>
          </p:nvPr>
        </p:nvSpPr>
        <p:spPr/>
        <p:txBody>
          <a:bodyPr/>
          <a:lstStyle/>
          <a:p>
            <a:fld id="{5B8C7489-A5E8-4A92-8242-CC44C7CF0A5E}" type="datetimeFigureOut">
              <a:rPr lang="en-US" smtClean="0"/>
              <a:t>12/22/2022</a:t>
            </a:fld>
            <a:endParaRPr lang="en-US"/>
          </a:p>
        </p:txBody>
      </p:sp>
      <p:sp>
        <p:nvSpPr>
          <p:cNvPr id="6" name="Footer Placeholder 5">
            <a:extLst>
              <a:ext uri="{FF2B5EF4-FFF2-40B4-BE49-F238E27FC236}">
                <a16:creationId xmlns:a16="http://schemas.microsoft.com/office/drawing/2014/main" id="{4E1F4302-885F-4581-94DB-59AE35056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8DAEAC-49AF-4712-9E7E-2D0AF776A338}"/>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166222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03CD-35E6-430B-B30E-5BCCB85DC9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6F8DA-BAEA-4E99-B70B-B294628E2C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FD66FB-6570-4A55-9725-CB1C5CCCE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49D917-E64F-43DE-8A3A-D24DD7EE046A}"/>
              </a:ext>
            </a:extLst>
          </p:cNvPr>
          <p:cNvSpPr>
            <a:spLocks noGrp="1"/>
          </p:cNvSpPr>
          <p:nvPr>
            <p:ph type="dt" sz="half" idx="10"/>
          </p:nvPr>
        </p:nvSpPr>
        <p:spPr/>
        <p:txBody>
          <a:bodyPr/>
          <a:lstStyle/>
          <a:p>
            <a:fld id="{5B8C7489-A5E8-4A92-8242-CC44C7CF0A5E}" type="datetimeFigureOut">
              <a:rPr lang="en-US" smtClean="0"/>
              <a:t>12/22/2022</a:t>
            </a:fld>
            <a:endParaRPr lang="en-US"/>
          </a:p>
        </p:txBody>
      </p:sp>
      <p:sp>
        <p:nvSpPr>
          <p:cNvPr id="6" name="Footer Placeholder 5">
            <a:extLst>
              <a:ext uri="{FF2B5EF4-FFF2-40B4-BE49-F238E27FC236}">
                <a16:creationId xmlns:a16="http://schemas.microsoft.com/office/drawing/2014/main" id="{668F1793-DBD5-4332-8B2D-22CA79D5E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08A229-D3A0-45E3-AEFE-E082D8793388}"/>
              </a:ext>
            </a:extLst>
          </p:cNvPr>
          <p:cNvSpPr>
            <a:spLocks noGrp="1"/>
          </p:cNvSpPr>
          <p:nvPr>
            <p:ph type="sldNum" sz="quarter" idx="12"/>
          </p:nvPr>
        </p:nvSpPr>
        <p:spPr/>
        <p:txBody>
          <a:bodyPr/>
          <a:lstStyle/>
          <a:p>
            <a:fld id="{D68DCB0E-6EEB-4A98-8E22-20233D3790FC}" type="slidenum">
              <a:rPr lang="en-US" smtClean="0"/>
              <a:t>‹#›</a:t>
            </a:fld>
            <a:endParaRPr lang="en-US"/>
          </a:p>
        </p:txBody>
      </p:sp>
    </p:spTree>
    <p:extLst>
      <p:ext uri="{BB962C8B-B14F-4D97-AF65-F5344CB8AC3E}">
        <p14:creationId xmlns:p14="http://schemas.microsoft.com/office/powerpoint/2010/main" val="420776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FADEC3-A3E7-4A07-AF5C-982767A32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E22619-84D2-4A0A-8FCF-64E11B4F71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99903-EB16-40B3-B8E1-6FA0F9072D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C7489-A5E8-4A92-8242-CC44C7CF0A5E}" type="datetimeFigureOut">
              <a:rPr lang="en-US" smtClean="0"/>
              <a:t>12/22/2022</a:t>
            </a:fld>
            <a:endParaRPr lang="en-US"/>
          </a:p>
        </p:txBody>
      </p:sp>
      <p:sp>
        <p:nvSpPr>
          <p:cNvPr id="5" name="Footer Placeholder 4">
            <a:extLst>
              <a:ext uri="{FF2B5EF4-FFF2-40B4-BE49-F238E27FC236}">
                <a16:creationId xmlns:a16="http://schemas.microsoft.com/office/drawing/2014/main" id="{826B80FE-184F-4EFA-926B-084CA84A27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73B8A0-F411-4448-9AD3-AD02C65FA3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DCB0E-6EEB-4A98-8E22-20233D3790FC}" type="slidenum">
              <a:rPr lang="en-US" smtClean="0"/>
              <a:t>‹#›</a:t>
            </a:fld>
            <a:endParaRPr lang="en-US"/>
          </a:p>
        </p:txBody>
      </p:sp>
    </p:spTree>
    <p:extLst>
      <p:ext uri="{BB962C8B-B14F-4D97-AF65-F5344CB8AC3E}">
        <p14:creationId xmlns:p14="http://schemas.microsoft.com/office/powerpoint/2010/main" val="2215362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1" r:id="rId14"/>
    <p:sldLayoutId id="2147483666" r:id="rId15"/>
    <p:sldLayoutId id="2147483667" r:id="rId16"/>
    <p:sldLayoutId id="2147483668" r:id="rId17"/>
    <p:sldLayoutId id="2147483669" r:id="rId18"/>
    <p:sldLayoutId id="2147483670" r:id="rId19"/>
    <p:sldLayoutId id="2147483662" r:id="rId20"/>
    <p:sldLayoutId id="2147483663" r:id="rId21"/>
    <p:sldLayoutId id="2147483665"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A149146-460C-4C79-AFD4-7EB057A90013}"/>
              </a:ext>
            </a:extLst>
          </p:cNvPr>
          <p:cNvSpPr>
            <a:spLocks noGrp="1"/>
          </p:cNvSpPr>
          <p:nvPr>
            <p:ph type="body" sz="quarter" idx="11"/>
          </p:nvPr>
        </p:nvSpPr>
        <p:spPr/>
        <p:txBody>
          <a:bodyPr/>
          <a:lstStyle/>
          <a:p>
            <a:r>
              <a:rPr lang="en-US" dirty="0" err="1"/>
              <a:t>Nombre</a:t>
            </a:r>
            <a:r>
              <a:rPr lang="en-US" dirty="0"/>
              <a:t>   |  </a:t>
            </a:r>
            <a:r>
              <a:rPr lang="en-US" dirty="0" err="1"/>
              <a:t>Fecha</a:t>
            </a:r>
            <a:r>
              <a:rPr lang="en-US" dirty="0"/>
              <a:t> </a:t>
            </a:r>
          </a:p>
        </p:txBody>
      </p:sp>
      <p:sp>
        <p:nvSpPr>
          <p:cNvPr id="2" name="Title 1">
            <a:extLst>
              <a:ext uri="{FF2B5EF4-FFF2-40B4-BE49-F238E27FC236}">
                <a16:creationId xmlns:a16="http://schemas.microsoft.com/office/drawing/2014/main" id="{6246F532-B1A1-493E-8A5E-81A68EB56D4F}"/>
              </a:ext>
            </a:extLst>
          </p:cNvPr>
          <p:cNvSpPr>
            <a:spLocks noGrp="1"/>
          </p:cNvSpPr>
          <p:nvPr>
            <p:ph type="title"/>
          </p:nvPr>
        </p:nvSpPr>
        <p:spPr/>
        <p:txBody>
          <a:bodyPr/>
          <a:lstStyle/>
          <a:p>
            <a:r>
              <a:rPr lang="es-ES" sz="4800" i="0" dirty="0">
                <a:solidFill>
                  <a:srgbClr val="000000"/>
                </a:solidFill>
                <a:effectLst/>
              </a:rPr>
              <a:t>Evite una estafa al </a:t>
            </a:r>
            <a:r>
              <a:rPr lang="es-ES" sz="4800" dirty="0">
                <a:solidFill>
                  <a:srgbClr val="000000"/>
                </a:solidFill>
              </a:rPr>
              <a:t>comprar una vivienda</a:t>
            </a:r>
            <a:endParaRPr lang="es-ES" sz="4800" dirty="0"/>
          </a:p>
        </p:txBody>
      </p:sp>
    </p:spTree>
    <p:extLst>
      <p:ext uri="{BB962C8B-B14F-4D97-AF65-F5344CB8AC3E}">
        <p14:creationId xmlns:p14="http://schemas.microsoft.com/office/powerpoint/2010/main" val="769126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23CA-7D25-44B9-A824-6C38A0A362B5}"/>
              </a:ext>
            </a:extLst>
          </p:cNvPr>
          <p:cNvSpPr>
            <a:spLocks noGrp="1"/>
          </p:cNvSpPr>
          <p:nvPr>
            <p:ph type="title"/>
          </p:nvPr>
        </p:nvSpPr>
        <p:spPr/>
        <p:txBody>
          <a:bodyPr>
            <a:normAutofit fontScale="90000"/>
          </a:bodyPr>
          <a:lstStyle/>
          <a:p>
            <a:br>
              <a:rPr lang="es-ES" dirty="0">
                <a:latin typeface="Segoe UI Web (West European)"/>
              </a:rPr>
            </a:br>
            <a:br>
              <a:rPr lang="es-ES" dirty="0">
                <a:latin typeface="Segoe UI Web (West European)"/>
              </a:rPr>
            </a:br>
            <a:r>
              <a:rPr lang="es-ES" dirty="0">
                <a:effectLst/>
                <a:latin typeface="Segoe UI Web (West European)"/>
              </a:rPr>
              <a:t>Obtenga ayuda gratuita o de bajo costo</a:t>
            </a:r>
            <a:br>
              <a:rPr lang="es-ES" dirty="0">
                <a:effectLst/>
                <a:latin typeface="Segoe UI Web (West European)"/>
              </a:rPr>
            </a:br>
            <a:br>
              <a:rPr lang="es-ES" dirty="0">
                <a:effectLst/>
                <a:latin typeface="Segoe UI Web (West European)"/>
              </a:rPr>
            </a:br>
            <a:endParaRPr lang="en-US" dirty="0"/>
          </a:p>
        </p:txBody>
      </p:sp>
      <p:sp>
        <p:nvSpPr>
          <p:cNvPr id="3" name="Content Placeholder 2">
            <a:extLst>
              <a:ext uri="{FF2B5EF4-FFF2-40B4-BE49-F238E27FC236}">
                <a16:creationId xmlns:a16="http://schemas.microsoft.com/office/drawing/2014/main" id="{FB20245E-4D3F-4E82-9FC7-AF1251764304}"/>
              </a:ext>
            </a:extLst>
          </p:cNvPr>
          <p:cNvSpPr>
            <a:spLocks noGrp="1"/>
          </p:cNvSpPr>
          <p:nvPr>
            <p:ph idx="1"/>
          </p:nvPr>
        </p:nvSpPr>
        <p:spPr>
          <a:xfrm>
            <a:off x="4742822" y="2341265"/>
            <a:ext cx="6610978" cy="3436537"/>
          </a:xfrm>
        </p:spPr>
        <p:txBody>
          <a:bodyPr>
            <a:normAutofit fontScale="92500" lnSpcReduction="10000"/>
          </a:bodyPr>
          <a:lstStyle/>
          <a:p>
            <a:r>
              <a:rPr lang="es-ES" dirty="0">
                <a:effectLst/>
                <a:latin typeface="Segoe UI Web (West European)"/>
              </a:rPr>
              <a:t>Los consejeros legítimos responden preguntas y lo ayudan a planificar</a:t>
            </a:r>
          </a:p>
          <a:p>
            <a:r>
              <a:rPr lang="es-ES" dirty="0">
                <a:effectLst/>
                <a:latin typeface="Segoe UI Web (West European)"/>
              </a:rPr>
              <a:t>Consejeros de vivienda de HUD</a:t>
            </a:r>
          </a:p>
          <a:p>
            <a:r>
              <a:rPr lang="es-ES" b="1" dirty="0">
                <a:effectLst/>
                <a:latin typeface="Segoe UI Web (West European)"/>
              </a:rPr>
              <a:t>MakingHomeAffordable.gov </a:t>
            </a:r>
          </a:p>
          <a:p>
            <a:r>
              <a:rPr lang="es-ES" dirty="0">
                <a:effectLst/>
                <a:latin typeface="Segoe UI Web (West European)"/>
              </a:rPr>
              <a:t>Fundación para la Preservación de la Propiedad de Vivienda en </a:t>
            </a:r>
            <a:r>
              <a:rPr lang="es-ES" b="1" dirty="0">
                <a:effectLst/>
                <a:latin typeface="Segoe UI Web (West European)"/>
              </a:rPr>
              <a:t>995hope.org</a:t>
            </a:r>
          </a:p>
          <a:p>
            <a:r>
              <a:rPr lang="es-ES" dirty="0">
                <a:effectLst/>
                <a:latin typeface="Segoe UI Web (West European)"/>
              </a:rPr>
              <a:t>Línea directa de </a:t>
            </a:r>
            <a:r>
              <a:rPr lang="es-ES" dirty="0" err="1">
                <a:effectLst/>
                <a:latin typeface="Segoe UI Web (West European)"/>
              </a:rPr>
              <a:t>Homeowners</a:t>
            </a:r>
            <a:r>
              <a:rPr lang="es-ES" dirty="0">
                <a:effectLst/>
                <a:latin typeface="Segoe UI Web (West European)"/>
              </a:rPr>
              <a:t> Hope: </a:t>
            </a:r>
            <a:br>
              <a:rPr lang="es-ES" dirty="0">
                <a:effectLst/>
                <a:latin typeface="Segoe UI Web (West European)"/>
              </a:rPr>
            </a:br>
            <a:r>
              <a:rPr lang="es-ES" b="1" dirty="0">
                <a:effectLst/>
                <a:latin typeface="Segoe UI Web (West European)"/>
              </a:rPr>
              <a:t>1-888-995-HOPE (4673)</a:t>
            </a:r>
          </a:p>
        </p:txBody>
      </p:sp>
    </p:spTree>
    <p:extLst>
      <p:ext uri="{BB962C8B-B14F-4D97-AF65-F5344CB8AC3E}">
        <p14:creationId xmlns:p14="http://schemas.microsoft.com/office/powerpoint/2010/main" val="1505330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ABF7EB-F87B-40FB-A025-13BB0B25DC7B}"/>
              </a:ext>
            </a:extLst>
          </p:cNvPr>
          <p:cNvSpPr>
            <a:spLocks noGrp="1"/>
          </p:cNvSpPr>
          <p:nvPr>
            <p:ph type="title"/>
          </p:nvPr>
        </p:nvSpPr>
        <p:spPr/>
        <p:txBody>
          <a:bodyPr/>
          <a:lstStyle/>
          <a:p>
            <a:r>
              <a:rPr lang="en-US" dirty="0" err="1"/>
              <a:t>Reporte</a:t>
            </a:r>
            <a:r>
              <a:rPr lang="en-US" dirty="0"/>
              <a:t> </a:t>
            </a:r>
            <a:r>
              <a:rPr lang="en-US" dirty="0" err="1"/>
              <a:t>Fraude</a:t>
            </a:r>
            <a:r>
              <a:rPr lang="en-US" dirty="0"/>
              <a:t> a la FTC</a:t>
            </a:r>
          </a:p>
        </p:txBody>
      </p:sp>
      <p:sp>
        <p:nvSpPr>
          <p:cNvPr id="5" name="Content Placeholder 4">
            <a:extLst>
              <a:ext uri="{FF2B5EF4-FFF2-40B4-BE49-F238E27FC236}">
                <a16:creationId xmlns:a16="http://schemas.microsoft.com/office/drawing/2014/main" id="{1A7F3754-C005-4B8B-A3BE-D64BC11CBC1F}"/>
              </a:ext>
            </a:extLst>
          </p:cNvPr>
          <p:cNvSpPr>
            <a:spLocks noGrp="1"/>
          </p:cNvSpPr>
          <p:nvPr>
            <p:ph idx="1"/>
          </p:nvPr>
        </p:nvSpPr>
        <p:spPr>
          <a:xfrm>
            <a:off x="6874042" y="2572745"/>
            <a:ext cx="4848726" cy="3436537"/>
          </a:xfrm>
        </p:spPr>
        <p:txBody>
          <a:bodyPr/>
          <a:lstStyle/>
          <a:p>
            <a:pPr marL="0" indent="0">
              <a:buNone/>
            </a:pPr>
            <a:r>
              <a:rPr lang="en-US" dirty="0" err="1"/>
              <a:t>Español</a:t>
            </a:r>
            <a:r>
              <a:rPr lang="en-US" dirty="0"/>
              <a:t>:</a:t>
            </a:r>
          </a:p>
          <a:p>
            <a:pPr marL="0" indent="0">
              <a:buNone/>
            </a:pPr>
            <a:r>
              <a:rPr lang="en-US" sz="3200" b="1" dirty="0"/>
              <a:t>ReporteFraude.ftc.gov</a:t>
            </a:r>
          </a:p>
          <a:p>
            <a:pPr marL="0" indent="0">
              <a:buNone/>
            </a:pPr>
            <a:endParaRPr lang="en-US" dirty="0"/>
          </a:p>
          <a:p>
            <a:pPr marL="0" indent="0">
              <a:buNone/>
            </a:pPr>
            <a:r>
              <a:rPr lang="en-US" dirty="0" err="1"/>
              <a:t>Ingl</a:t>
            </a:r>
            <a:r>
              <a:rPr lang="es-ES" dirty="0"/>
              <a:t>é</a:t>
            </a:r>
            <a:r>
              <a:rPr lang="en-US" dirty="0"/>
              <a:t>s:</a:t>
            </a:r>
          </a:p>
          <a:p>
            <a:pPr marL="0" indent="0">
              <a:buNone/>
            </a:pPr>
            <a:r>
              <a:rPr lang="en-US" sz="3200" b="1" dirty="0"/>
              <a:t>ReportFraud.ftc.gov</a:t>
            </a:r>
          </a:p>
          <a:p>
            <a:pPr marL="0" indent="0">
              <a:buNone/>
            </a:pPr>
            <a:endParaRPr lang="en-US" dirty="0"/>
          </a:p>
        </p:txBody>
      </p:sp>
      <p:pic>
        <p:nvPicPr>
          <p:cNvPr id="3" name="Picture 2" descr="Graphical user interface, website&#10;&#10;Description automatically generated">
            <a:extLst>
              <a:ext uri="{FF2B5EF4-FFF2-40B4-BE49-F238E27FC236}">
                <a16:creationId xmlns:a16="http://schemas.microsoft.com/office/drawing/2014/main" id="{8C651B2C-7044-4999-A4CB-FAA481CE1169}"/>
              </a:ext>
            </a:extLst>
          </p:cNvPr>
          <p:cNvPicPr>
            <a:picLocks noChangeAspect="1"/>
          </p:cNvPicPr>
          <p:nvPr/>
        </p:nvPicPr>
        <p:blipFill rotWithShape="1">
          <a:blip r:embed="rId3">
            <a:extLst>
              <a:ext uri="{28A0092B-C50C-407E-A947-70E740481C1C}">
                <a14:useLocalDpi xmlns:a14="http://schemas.microsoft.com/office/drawing/2010/main" val="0"/>
              </a:ext>
            </a:extLst>
          </a:blip>
          <a:srcRect l="2153" t="2977" r="2875" b="16023"/>
          <a:stretch/>
        </p:blipFill>
        <p:spPr>
          <a:xfrm>
            <a:off x="469232" y="2071283"/>
            <a:ext cx="6051884" cy="3781589"/>
          </a:xfrm>
          <a:prstGeom prst="rect">
            <a:avLst/>
          </a:prstGeom>
          <a:ln>
            <a:solidFill>
              <a:srgbClr val="244873"/>
            </a:solidFill>
          </a:ln>
        </p:spPr>
      </p:pic>
    </p:spTree>
    <p:extLst>
      <p:ext uri="{BB962C8B-B14F-4D97-AF65-F5344CB8AC3E}">
        <p14:creationId xmlns:p14="http://schemas.microsoft.com/office/powerpoint/2010/main" val="76353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E1D4E-DEBE-44FF-8457-B385034C910F}"/>
              </a:ext>
            </a:extLst>
          </p:cNvPr>
          <p:cNvSpPr>
            <a:spLocks noGrp="1"/>
          </p:cNvSpPr>
          <p:nvPr>
            <p:ph type="title"/>
          </p:nvPr>
        </p:nvSpPr>
        <p:spPr/>
        <p:txBody>
          <a:bodyPr>
            <a:normAutofit/>
          </a:bodyPr>
          <a:lstStyle/>
          <a:p>
            <a:r>
              <a:rPr lang="en-US" dirty="0" err="1"/>
              <a:t>Recursos</a:t>
            </a:r>
            <a:r>
              <a:rPr lang="en-US" dirty="0"/>
              <a:t> GRATIS</a:t>
            </a:r>
          </a:p>
        </p:txBody>
      </p:sp>
      <p:sp>
        <p:nvSpPr>
          <p:cNvPr id="5" name="Content Placeholder 4">
            <a:extLst>
              <a:ext uri="{FF2B5EF4-FFF2-40B4-BE49-F238E27FC236}">
                <a16:creationId xmlns:a16="http://schemas.microsoft.com/office/drawing/2014/main" id="{41087661-27BA-496B-8791-78ED3309E7DD}"/>
              </a:ext>
            </a:extLst>
          </p:cNvPr>
          <p:cNvSpPr>
            <a:spLocks noGrp="1"/>
          </p:cNvSpPr>
          <p:nvPr>
            <p:ph idx="1"/>
          </p:nvPr>
        </p:nvSpPr>
        <p:spPr/>
        <p:txBody>
          <a:bodyPr>
            <a:normAutofit/>
          </a:bodyPr>
          <a:lstStyle/>
          <a:p>
            <a:pPr>
              <a:lnSpc>
                <a:spcPct val="120000"/>
              </a:lnSpc>
            </a:pPr>
            <a:r>
              <a:rPr lang="en-US" dirty="0" err="1"/>
              <a:t>Aprenda</a:t>
            </a:r>
            <a:r>
              <a:rPr lang="en-US" dirty="0"/>
              <a:t> </a:t>
            </a:r>
            <a:r>
              <a:rPr lang="en-US" dirty="0" err="1"/>
              <a:t>más</a:t>
            </a:r>
            <a:r>
              <a:rPr lang="en-US" dirty="0"/>
              <a:t> </a:t>
            </a:r>
            <a:r>
              <a:rPr lang="en-US" dirty="0" err="1"/>
              <a:t>sobre</a:t>
            </a:r>
            <a:r>
              <a:rPr lang="en-US" dirty="0"/>
              <a:t> </a:t>
            </a:r>
            <a:r>
              <a:rPr lang="en-US" dirty="0" err="1"/>
              <a:t>otras</a:t>
            </a:r>
            <a:r>
              <a:rPr lang="en-US" dirty="0"/>
              <a:t> </a:t>
            </a:r>
            <a:r>
              <a:rPr lang="en-US" dirty="0" err="1"/>
              <a:t>estafas</a:t>
            </a:r>
            <a:r>
              <a:rPr lang="en-US" dirty="0"/>
              <a:t>: </a:t>
            </a:r>
            <a:r>
              <a:rPr lang="en-US" b="1" dirty="0"/>
              <a:t>consumidor.ftc.gov</a:t>
            </a:r>
          </a:p>
          <a:p>
            <a:pPr>
              <a:lnSpc>
                <a:spcPct val="120000"/>
              </a:lnSpc>
            </a:pPr>
            <a:r>
              <a:rPr lang="en-US" dirty="0" err="1"/>
              <a:t>Manténgase</a:t>
            </a:r>
            <a:r>
              <a:rPr lang="en-US" dirty="0"/>
              <a:t> al </a:t>
            </a:r>
            <a:r>
              <a:rPr lang="en-US" dirty="0" err="1"/>
              <a:t>dia</a:t>
            </a:r>
            <a:r>
              <a:rPr lang="en-US" dirty="0"/>
              <a:t>: </a:t>
            </a:r>
            <a:r>
              <a:rPr lang="en-US" b="1" dirty="0"/>
              <a:t>ftc.gov/</a:t>
            </a:r>
            <a:r>
              <a:rPr lang="en-US" b="1" dirty="0" err="1"/>
              <a:t>alertasdeconsumidor</a:t>
            </a:r>
            <a:r>
              <a:rPr lang="en-US" b="1" dirty="0"/>
              <a:t> </a:t>
            </a:r>
          </a:p>
          <a:p>
            <a:pPr>
              <a:lnSpc>
                <a:spcPct val="120000"/>
              </a:lnSpc>
            </a:pPr>
            <a:r>
              <a:rPr lang="en-US" dirty="0" err="1"/>
              <a:t>Obtenga</a:t>
            </a:r>
            <a:r>
              <a:rPr lang="en-US" dirty="0"/>
              <a:t> </a:t>
            </a:r>
            <a:r>
              <a:rPr lang="en-US" dirty="0" err="1"/>
              <a:t>publicaciones</a:t>
            </a:r>
            <a:r>
              <a:rPr lang="en-US" dirty="0"/>
              <a:t>: </a:t>
            </a:r>
            <a:r>
              <a:rPr lang="en-US" b="1" dirty="0"/>
              <a:t>ftc.gov/</a:t>
            </a:r>
            <a:r>
              <a:rPr lang="en-US" b="1" dirty="0" err="1"/>
              <a:t>ordenar</a:t>
            </a:r>
            <a:endParaRPr lang="en-US" b="1" dirty="0"/>
          </a:p>
        </p:txBody>
      </p:sp>
    </p:spTree>
    <p:extLst>
      <p:ext uri="{BB962C8B-B14F-4D97-AF65-F5344CB8AC3E}">
        <p14:creationId xmlns:p14="http://schemas.microsoft.com/office/powerpoint/2010/main" val="3356915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Preguntas</a:t>
            </a:r>
            <a:endParaRPr lang="en-US" dirty="0"/>
          </a:p>
        </p:txBody>
      </p:sp>
    </p:spTree>
    <p:extLst>
      <p:ext uri="{BB962C8B-B14F-4D97-AF65-F5344CB8AC3E}">
        <p14:creationId xmlns:p14="http://schemas.microsoft.com/office/powerpoint/2010/main" val="3866448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Gracias</a:t>
            </a:r>
          </a:p>
        </p:txBody>
      </p:sp>
    </p:spTree>
    <p:extLst>
      <p:ext uri="{BB962C8B-B14F-4D97-AF65-F5344CB8AC3E}">
        <p14:creationId xmlns:p14="http://schemas.microsoft.com/office/powerpoint/2010/main" val="521488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089D-762D-43F5-B4B5-3F7A5454587A}"/>
              </a:ext>
            </a:extLst>
          </p:cNvPr>
          <p:cNvSpPr>
            <a:spLocks noGrp="1"/>
          </p:cNvSpPr>
          <p:nvPr>
            <p:ph type="title"/>
          </p:nvPr>
        </p:nvSpPr>
        <p:spPr/>
        <p:txBody>
          <a:bodyPr>
            <a:normAutofit/>
          </a:bodyPr>
          <a:lstStyle/>
          <a:p>
            <a:r>
              <a:rPr lang="es-US" dirty="0">
                <a:effectLst/>
                <a:ea typeface="Calibri" panose="020F0502020204030204" pitchFamily="34" charset="0"/>
              </a:rPr>
              <a:t>Quiénes somos y qué hacemos</a:t>
            </a:r>
            <a:endParaRPr lang="en-US" dirty="0"/>
          </a:p>
        </p:txBody>
      </p:sp>
      <p:sp>
        <p:nvSpPr>
          <p:cNvPr id="3" name="Text Placeholder 2">
            <a:extLst>
              <a:ext uri="{FF2B5EF4-FFF2-40B4-BE49-F238E27FC236}">
                <a16:creationId xmlns:a16="http://schemas.microsoft.com/office/drawing/2014/main" id="{E224551E-3430-4386-A0AB-4A1641A3E860}"/>
              </a:ext>
            </a:extLst>
          </p:cNvPr>
          <p:cNvSpPr>
            <a:spLocks noGrp="1"/>
          </p:cNvSpPr>
          <p:nvPr>
            <p:ph idx="4294967295"/>
          </p:nvPr>
        </p:nvSpPr>
        <p:spPr>
          <a:xfrm>
            <a:off x="4742822" y="2341265"/>
            <a:ext cx="6610978" cy="3436537"/>
          </a:xfrm>
        </p:spPr>
        <p:txBody>
          <a:bodyPr/>
          <a:lstStyle/>
          <a:p>
            <a:r>
              <a:rPr lang="en-US" dirty="0" err="1">
                <a:latin typeface="Arial" panose="020B0604020202020204" pitchFamily="34" charset="0"/>
                <a:cs typeface="Arial" panose="020B0604020202020204" pitchFamily="34" charset="0"/>
              </a:rPr>
              <a:t>Encargada</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cumplimiento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leyes</a:t>
            </a:r>
            <a:r>
              <a:rPr lang="en-US" dirty="0">
                <a:latin typeface="Arial" panose="020B0604020202020204" pitchFamily="34" charset="0"/>
                <a:cs typeface="Arial" panose="020B0604020202020204" pitchFamily="34" charset="0"/>
              </a:rPr>
              <a:t> que </a:t>
            </a:r>
            <a:r>
              <a:rPr lang="en-US" dirty="0" err="1">
                <a:latin typeface="Arial" panose="020B0604020202020204" pitchFamily="34" charset="0"/>
                <a:cs typeface="Arial" panose="020B0604020202020204" pitchFamily="34" charset="0"/>
              </a:rPr>
              <a:t>protegen</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los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consumidores</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Educa</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consumidores</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negocios</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Trabaja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conjunto con </a:t>
            </a:r>
            <a:r>
              <a:rPr lang="en-US" dirty="0" err="1">
                <a:latin typeface="Arial" panose="020B0604020202020204" pitchFamily="34" charset="0"/>
                <a:cs typeface="Arial" panose="020B0604020202020204" pitchFamily="34" charset="0"/>
              </a:rPr>
              <a:t>otros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grupos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5483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38E1E-F064-4A46-BF31-AC90ECE885A1}"/>
              </a:ext>
            </a:extLst>
          </p:cNvPr>
          <p:cNvSpPr>
            <a:spLocks noGrp="1"/>
          </p:cNvSpPr>
          <p:nvPr>
            <p:ph type="title"/>
          </p:nvPr>
        </p:nvSpPr>
        <p:spPr/>
        <p:txBody>
          <a:bodyPr>
            <a:normAutofit/>
          </a:bodyPr>
          <a:lstStyle/>
          <a:p>
            <a:r>
              <a:rPr lang="en-US" dirty="0"/>
              <a:t>C</a:t>
            </a:r>
            <a:r>
              <a:rPr lang="es-ES" dirty="0" err="1">
                <a:effectLst/>
                <a:latin typeface="Segoe UI Web (West European)"/>
              </a:rPr>
              <a:t>ó</a:t>
            </a:r>
            <a:r>
              <a:rPr lang="en-US" dirty="0" err="1"/>
              <a:t>mo</a:t>
            </a:r>
            <a:r>
              <a:rPr lang="en-US" dirty="0"/>
              <a:t> </a:t>
            </a:r>
            <a:r>
              <a:rPr lang="en-US" dirty="0" err="1"/>
              <a:t>empezar</a:t>
            </a:r>
            <a:r>
              <a:rPr lang="en-US" dirty="0"/>
              <a:t>: </a:t>
            </a:r>
            <a:r>
              <a:rPr lang="en-US" dirty="0" err="1"/>
              <a:t>verifique</a:t>
            </a:r>
            <a:r>
              <a:rPr lang="en-US" dirty="0"/>
              <a:t> </a:t>
            </a:r>
            <a:r>
              <a:rPr lang="en-US" dirty="0" err="1"/>
              <a:t>su</a:t>
            </a:r>
            <a:r>
              <a:rPr lang="en-US" dirty="0"/>
              <a:t> </a:t>
            </a:r>
            <a:r>
              <a:rPr lang="en-US" dirty="0" err="1"/>
              <a:t>cr</a:t>
            </a:r>
            <a:r>
              <a:rPr lang="es-ES" dirty="0">
                <a:effectLst/>
                <a:latin typeface="Segoe UI Web (West European)"/>
              </a:rPr>
              <a:t>é</a:t>
            </a:r>
            <a:r>
              <a:rPr lang="en-US" dirty="0" err="1"/>
              <a:t>dito</a:t>
            </a:r>
            <a:endParaRPr lang="en-US" dirty="0"/>
          </a:p>
        </p:txBody>
      </p:sp>
      <p:sp>
        <p:nvSpPr>
          <p:cNvPr id="3" name="Content Placeholder 2">
            <a:extLst>
              <a:ext uri="{FF2B5EF4-FFF2-40B4-BE49-F238E27FC236}">
                <a16:creationId xmlns:a16="http://schemas.microsoft.com/office/drawing/2014/main" id="{6D97E607-B569-49C1-AA6F-E0F3C0EDE399}"/>
              </a:ext>
            </a:extLst>
          </p:cNvPr>
          <p:cNvSpPr>
            <a:spLocks noGrp="1"/>
          </p:cNvSpPr>
          <p:nvPr>
            <p:ph idx="1"/>
          </p:nvPr>
        </p:nvSpPr>
        <p:spPr>
          <a:xfrm>
            <a:off x="4742822" y="2341265"/>
            <a:ext cx="6644316" cy="3436537"/>
          </a:xfrm>
        </p:spPr>
        <p:txBody>
          <a:bodyPr/>
          <a:lstStyle/>
          <a:p>
            <a:r>
              <a:rPr lang="es-ES" dirty="0">
                <a:effectLst/>
              </a:rPr>
              <a:t>Obtenga su informe de crédito anual gratuito </a:t>
            </a:r>
            <a:br>
              <a:rPr lang="es-ES" dirty="0">
                <a:effectLst/>
              </a:rPr>
            </a:br>
            <a:endParaRPr lang="es-ES" dirty="0">
              <a:effectLst/>
            </a:endParaRPr>
          </a:p>
          <a:p>
            <a:r>
              <a:rPr lang="es-ES" dirty="0">
                <a:effectLst/>
              </a:rPr>
              <a:t>Disputar cualquier error: </a:t>
            </a:r>
            <a:r>
              <a:rPr lang="es-ES" b="1" dirty="0">
                <a:effectLst/>
              </a:rPr>
              <a:t>ftc.gov/</a:t>
            </a:r>
            <a:r>
              <a:rPr lang="es-ES" b="1" dirty="0" err="1">
                <a:effectLst/>
              </a:rPr>
              <a:t>credito</a:t>
            </a:r>
            <a:r>
              <a:rPr lang="es-ES" b="1" dirty="0">
                <a:effectLst/>
              </a:rPr>
              <a:t> </a:t>
            </a:r>
            <a:endParaRPr lang="en-US" b="1" dirty="0"/>
          </a:p>
        </p:txBody>
      </p:sp>
    </p:spTree>
    <p:extLst>
      <p:ext uri="{BB962C8B-B14F-4D97-AF65-F5344CB8AC3E}">
        <p14:creationId xmlns:p14="http://schemas.microsoft.com/office/powerpoint/2010/main" val="311850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38E1E-F064-4A46-BF31-AC90ECE885A1}"/>
              </a:ext>
            </a:extLst>
          </p:cNvPr>
          <p:cNvSpPr>
            <a:spLocks noGrp="1"/>
          </p:cNvSpPr>
          <p:nvPr>
            <p:ph type="title"/>
          </p:nvPr>
        </p:nvSpPr>
        <p:spPr>
          <a:xfrm>
            <a:off x="329045" y="344345"/>
            <a:ext cx="11492345" cy="1252654"/>
          </a:xfrm>
        </p:spPr>
        <p:txBody>
          <a:bodyPr>
            <a:normAutofit fontScale="90000"/>
          </a:bodyPr>
          <a:lstStyle/>
          <a:p>
            <a:r>
              <a:rPr lang="es-ES" dirty="0">
                <a:effectLst/>
              </a:rPr>
              <a:t>Cómo empezar: detecte las estafas de reparación de crédito</a:t>
            </a:r>
            <a:endParaRPr lang="en-US" dirty="0"/>
          </a:p>
        </p:txBody>
      </p:sp>
      <p:sp>
        <p:nvSpPr>
          <p:cNvPr id="3" name="Content Placeholder 2">
            <a:extLst>
              <a:ext uri="{FF2B5EF4-FFF2-40B4-BE49-F238E27FC236}">
                <a16:creationId xmlns:a16="http://schemas.microsoft.com/office/drawing/2014/main" id="{6D97E607-B569-49C1-AA6F-E0F3C0EDE399}"/>
              </a:ext>
            </a:extLst>
          </p:cNvPr>
          <p:cNvSpPr>
            <a:spLocks noGrp="1"/>
          </p:cNvSpPr>
          <p:nvPr>
            <p:ph idx="1"/>
          </p:nvPr>
        </p:nvSpPr>
        <p:spPr>
          <a:xfrm>
            <a:off x="4742822" y="1780674"/>
            <a:ext cx="6874214" cy="4186989"/>
          </a:xfrm>
        </p:spPr>
        <p:txBody>
          <a:bodyPr>
            <a:normAutofit fontScale="92500"/>
          </a:bodyPr>
          <a:lstStyle/>
          <a:p>
            <a:r>
              <a:rPr lang="es-ES" sz="2600" dirty="0">
                <a:effectLst/>
              </a:rPr>
              <a:t>Los estafadores le cobrarán por adelantado </a:t>
            </a:r>
          </a:p>
          <a:p>
            <a:r>
              <a:rPr lang="es-ES" sz="2600" dirty="0">
                <a:effectLst/>
              </a:rPr>
              <a:t>Los estafadores le dicen que no se comunique con sus acreedores o con la agencia </a:t>
            </a:r>
            <a:r>
              <a:rPr lang="es-ES" sz="2600" dirty="0"/>
              <a:t>crediticia</a:t>
            </a:r>
            <a:r>
              <a:rPr lang="es-ES" sz="2600" dirty="0">
                <a:effectLst/>
              </a:rPr>
              <a:t> </a:t>
            </a:r>
          </a:p>
          <a:p>
            <a:r>
              <a:rPr lang="es-ES" sz="2600" dirty="0">
                <a:effectLst/>
              </a:rPr>
              <a:t>Los estafadores le dicen que mienta </a:t>
            </a:r>
          </a:p>
          <a:p>
            <a:r>
              <a:rPr lang="es-ES" sz="2600" dirty="0">
                <a:effectLst/>
              </a:rPr>
              <a:t>Los estafadores no explican sus derechos legales </a:t>
            </a:r>
          </a:p>
          <a:p>
            <a:r>
              <a:rPr lang="es-ES" sz="2600" dirty="0">
                <a:effectLst/>
              </a:rPr>
              <a:t>Los estafadores dicen que crearán una nueva identidad</a:t>
            </a:r>
            <a:br>
              <a:rPr lang="es-ES" sz="2600" dirty="0">
                <a:effectLst/>
              </a:rPr>
            </a:br>
            <a:endParaRPr lang="es-ES" sz="2600" dirty="0">
              <a:effectLst/>
            </a:endParaRPr>
          </a:p>
          <a:p>
            <a:pPr marL="0" indent="0">
              <a:buNone/>
            </a:pPr>
            <a:r>
              <a:rPr lang="es-ES" sz="2600" b="1" dirty="0">
                <a:effectLst/>
              </a:rPr>
              <a:t>   ftc.gov/</a:t>
            </a:r>
            <a:r>
              <a:rPr lang="es-ES" sz="2600" b="1" dirty="0" err="1">
                <a:effectLst/>
              </a:rPr>
              <a:t>reparaciondecredito</a:t>
            </a:r>
            <a:endParaRPr lang="es-ES" sz="2600" b="1" dirty="0">
              <a:effectLst/>
            </a:endParaRPr>
          </a:p>
          <a:p>
            <a:endParaRPr lang="en-US" dirty="0"/>
          </a:p>
        </p:txBody>
      </p:sp>
    </p:spTree>
    <p:extLst>
      <p:ext uri="{BB962C8B-B14F-4D97-AF65-F5344CB8AC3E}">
        <p14:creationId xmlns:p14="http://schemas.microsoft.com/office/powerpoint/2010/main" val="6369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38E1E-F064-4A46-BF31-AC90ECE885A1}"/>
              </a:ext>
            </a:extLst>
          </p:cNvPr>
          <p:cNvSpPr>
            <a:spLocks noGrp="1"/>
          </p:cNvSpPr>
          <p:nvPr>
            <p:ph type="title"/>
          </p:nvPr>
        </p:nvSpPr>
        <p:spPr/>
        <p:txBody>
          <a:bodyPr>
            <a:normAutofit/>
          </a:bodyPr>
          <a:lstStyle/>
          <a:p>
            <a:r>
              <a:rPr lang="es-ES" dirty="0"/>
              <a:t>Comparación de precios</a:t>
            </a:r>
            <a:endParaRPr lang="en-US" dirty="0"/>
          </a:p>
        </p:txBody>
      </p:sp>
      <p:sp>
        <p:nvSpPr>
          <p:cNvPr id="3" name="Content Placeholder 2">
            <a:extLst>
              <a:ext uri="{FF2B5EF4-FFF2-40B4-BE49-F238E27FC236}">
                <a16:creationId xmlns:a16="http://schemas.microsoft.com/office/drawing/2014/main" id="{6D97E607-B569-49C1-AA6F-E0F3C0EDE399}"/>
              </a:ext>
            </a:extLst>
          </p:cNvPr>
          <p:cNvSpPr>
            <a:spLocks noGrp="1"/>
          </p:cNvSpPr>
          <p:nvPr>
            <p:ph idx="1"/>
          </p:nvPr>
        </p:nvSpPr>
        <p:spPr/>
        <p:txBody>
          <a:bodyPr>
            <a:normAutofit/>
          </a:bodyPr>
          <a:lstStyle/>
          <a:p>
            <a:r>
              <a:rPr lang="es-ES" dirty="0">
                <a:effectLst/>
                <a:latin typeface="Segoe UI Web (West European)"/>
              </a:rPr>
              <a:t>Compare las tasas y tarifas de varios prestamistas o corredores </a:t>
            </a:r>
          </a:p>
          <a:p>
            <a:r>
              <a:rPr lang="es-ES" dirty="0">
                <a:effectLst/>
                <a:latin typeface="Segoe UI Web (West European)"/>
              </a:rPr>
              <a:t>¿Está considerando contratar a un corredor? Averigüe más sobre ellos</a:t>
            </a:r>
            <a:endParaRPr lang="en-US" dirty="0"/>
          </a:p>
        </p:txBody>
      </p:sp>
    </p:spTree>
    <p:extLst>
      <p:ext uri="{BB962C8B-B14F-4D97-AF65-F5344CB8AC3E}">
        <p14:creationId xmlns:p14="http://schemas.microsoft.com/office/powerpoint/2010/main" val="60259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38E1E-F064-4A46-BF31-AC90ECE885A1}"/>
              </a:ext>
            </a:extLst>
          </p:cNvPr>
          <p:cNvSpPr>
            <a:spLocks noGrp="1"/>
          </p:cNvSpPr>
          <p:nvPr>
            <p:ph type="title"/>
          </p:nvPr>
        </p:nvSpPr>
        <p:spPr/>
        <p:txBody>
          <a:bodyPr>
            <a:normAutofit fontScale="90000"/>
          </a:bodyPr>
          <a:lstStyle/>
          <a:p>
            <a:r>
              <a:rPr lang="es-ES" dirty="0">
                <a:effectLst/>
              </a:rPr>
              <a:t>Comprar una hipoteca: </a:t>
            </a:r>
            <a:r>
              <a:rPr lang="es-ES" dirty="0"/>
              <a:t>d</a:t>
            </a:r>
            <a:r>
              <a:rPr lang="es-ES" dirty="0">
                <a:effectLst/>
              </a:rPr>
              <a:t>etecte </a:t>
            </a:r>
            <a:r>
              <a:rPr lang="es-ES" dirty="0"/>
              <a:t>los </a:t>
            </a:r>
            <a:r>
              <a:rPr lang="es-ES" dirty="0">
                <a:effectLst/>
              </a:rPr>
              <a:t>anuncios de préstamos engañosos</a:t>
            </a:r>
          </a:p>
        </p:txBody>
      </p:sp>
      <p:sp>
        <p:nvSpPr>
          <p:cNvPr id="3" name="Content Placeholder 2">
            <a:extLst>
              <a:ext uri="{FF2B5EF4-FFF2-40B4-BE49-F238E27FC236}">
                <a16:creationId xmlns:a16="http://schemas.microsoft.com/office/drawing/2014/main" id="{6D97E607-B569-49C1-AA6F-E0F3C0EDE399}"/>
              </a:ext>
            </a:extLst>
          </p:cNvPr>
          <p:cNvSpPr>
            <a:spLocks noGrp="1"/>
          </p:cNvSpPr>
          <p:nvPr>
            <p:ph idx="1"/>
          </p:nvPr>
        </p:nvSpPr>
        <p:spPr>
          <a:xfrm>
            <a:off x="4742822" y="2341265"/>
            <a:ext cx="6791452" cy="3436537"/>
          </a:xfrm>
        </p:spPr>
        <p:txBody>
          <a:bodyPr>
            <a:normAutofit lnSpcReduction="10000"/>
          </a:bodyPr>
          <a:lstStyle/>
          <a:p>
            <a:r>
              <a:rPr lang="es-ES" dirty="0">
                <a:effectLst/>
              </a:rPr>
              <a:t>Los anuncios y las ofertas pueden decir:</a:t>
            </a:r>
            <a:br>
              <a:rPr lang="es-ES" dirty="0">
                <a:effectLst/>
              </a:rPr>
            </a:br>
            <a:r>
              <a:rPr lang="es-ES" dirty="0">
                <a:effectLst/>
              </a:rPr>
              <a:t> </a:t>
            </a:r>
          </a:p>
          <a:p>
            <a:pPr lvl="1"/>
            <a:r>
              <a:rPr lang="es-ES" sz="2800" dirty="0">
                <a:effectLst/>
              </a:rPr>
              <a:t>Tasa baja o fija </a:t>
            </a:r>
          </a:p>
          <a:p>
            <a:pPr lvl="1"/>
            <a:r>
              <a:rPr lang="es-ES" sz="2800" dirty="0">
                <a:effectLst/>
              </a:rPr>
              <a:t>Pago muy bajo </a:t>
            </a:r>
          </a:p>
          <a:p>
            <a:pPr lvl="1"/>
            <a:r>
              <a:rPr lang="es-ES" sz="2800" dirty="0">
                <a:effectLst/>
              </a:rPr>
              <a:t>Pague intereses parciales </a:t>
            </a:r>
            <a:br>
              <a:rPr lang="es-ES" sz="2800" dirty="0">
                <a:effectLst/>
              </a:rPr>
            </a:br>
            <a:endParaRPr lang="es-ES" sz="2800" dirty="0">
              <a:effectLst/>
            </a:endParaRPr>
          </a:p>
          <a:p>
            <a:pPr marL="0" indent="0">
              <a:buNone/>
            </a:pPr>
            <a:r>
              <a:rPr lang="es-ES" dirty="0">
                <a:effectLst/>
              </a:rPr>
              <a:t>Puede que estas no sean </a:t>
            </a:r>
            <a:r>
              <a:rPr lang="es-ES" dirty="0"/>
              <a:t>las</a:t>
            </a:r>
            <a:r>
              <a:rPr lang="es-ES" dirty="0">
                <a:effectLst/>
              </a:rPr>
              <a:t> mejores ofertas. Y podría ser arriesgado.</a:t>
            </a:r>
          </a:p>
        </p:txBody>
      </p:sp>
    </p:spTree>
    <p:extLst>
      <p:ext uri="{BB962C8B-B14F-4D97-AF65-F5344CB8AC3E}">
        <p14:creationId xmlns:p14="http://schemas.microsoft.com/office/powerpoint/2010/main" val="161796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4BF2C-0BCB-4A8E-8E19-D4878DD8B7E6}"/>
              </a:ext>
            </a:extLst>
          </p:cNvPr>
          <p:cNvSpPr>
            <a:spLocks noGrp="1"/>
          </p:cNvSpPr>
          <p:nvPr>
            <p:ph type="title"/>
          </p:nvPr>
        </p:nvSpPr>
        <p:spPr/>
        <p:txBody>
          <a:bodyPr>
            <a:normAutofit/>
          </a:bodyPr>
          <a:lstStyle/>
          <a:p>
            <a:r>
              <a:rPr lang="es-ES" dirty="0">
                <a:effectLst/>
                <a:latin typeface="Segoe UI Web (West European)"/>
              </a:rPr>
              <a:t>Al cierre: </a:t>
            </a:r>
            <a:r>
              <a:rPr lang="es-ES" dirty="0">
                <a:latin typeface="Segoe UI Web (West European)"/>
              </a:rPr>
              <a:t>e</a:t>
            </a:r>
            <a:r>
              <a:rPr lang="es-ES" dirty="0">
                <a:effectLst/>
                <a:latin typeface="Segoe UI Web (West European)"/>
              </a:rPr>
              <a:t>vite a los estafadores</a:t>
            </a:r>
          </a:p>
        </p:txBody>
      </p:sp>
      <p:sp>
        <p:nvSpPr>
          <p:cNvPr id="3" name="Content Placeholder 2">
            <a:extLst>
              <a:ext uri="{FF2B5EF4-FFF2-40B4-BE49-F238E27FC236}">
                <a16:creationId xmlns:a16="http://schemas.microsoft.com/office/drawing/2014/main" id="{4EB20A99-7AE4-4827-B22B-28FB337928F7}"/>
              </a:ext>
            </a:extLst>
          </p:cNvPr>
          <p:cNvSpPr>
            <a:spLocks noGrp="1"/>
          </p:cNvSpPr>
          <p:nvPr>
            <p:ph idx="1"/>
          </p:nvPr>
        </p:nvSpPr>
        <p:spPr/>
        <p:txBody>
          <a:bodyPr>
            <a:normAutofit fontScale="92500" lnSpcReduction="10000"/>
          </a:bodyPr>
          <a:lstStyle/>
          <a:p>
            <a:r>
              <a:rPr lang="es-ES" dirty="0">
                <a:effectLst/>
                <a:latin typeface="Segoe UI Web (West European)"/>
              </a:rPr>
              <a:t>Los estafadores pueden hacerse pasar por su oficial de préstamos </a:t>
            </a:r>
          </a:p>
          <a:p>
            <a:r>
              <a:rPr lang="es-ES" dirty="0">
                <a:effectLst/>
                <a:latin typeface="Segoe UI Web (West European)"/>
              </a:rPr>
              <a:t>Afirman que ha habido un cambio de último minuto </a:t>
            </a:r>
          </a:p>
          <a:p>
            <a:r>
              <a:rPr lang="es-ES" dirty="0">
                <a:effectLst/>
                <a:latin typeface="Segoe UI Web (West European)"/>
              </a:rPr>
              <a:t>Le dicen que transfiera dinero a una cuenta diferente. No lo hagas, es una estafa </a:t>
            </a:r>
          </a:p>
          <a:p>
            <a:r>
              <a:rPr lang="es-ES" dirty="0">
                <a:effectLst/>
                <a:latin typeface="Segoe UI Web (West European)"/>
              </a:rPr>
              <a:t>Póngase en contacto con su prestamista o corredor</a:t>
            </a:r>
          </a:p>
        </p:txBody>
      </p:sp>
    </p:spTree>
    <p:extLst>
      <p:ext uri="{BB962C8B-B14F-4D97-AF65-F5344CB8AC3E}">
        <p14:creationId xmlns:p14="http://schemas.microsoft.com/office/powerpoint/2010/main" val="321734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23CA-7D25-44B9-A824-6C38A0A362B5}"/>
              </a:ext>
            </a:extLst>
          </p:cNvPr>
          <p:cNvSpPr>
            <a:spLocks noGrp="1"/>
          </p:cNvSpPr>
          <p:nvPr>
            <p:ph type="title"/>
          </p:nvPr>
        </p:nvSpPr>
        <p:spPr>
          <a:xfrm>
            <a:off x="838200" y="693739"/>
            <a:ext cx="10515600" cy="1252654"/>
          </a:xfrm>
        </p:spPr>
        <p:txBody>
          <a:bodyPr>
            <a:normAutofit fontScale="90000"/>
          </a:bodyPr>
          <a:lstStyle/>
          <a:p>
            <a:br>
              <a:rPr lang="es-ES" dirty="0">
                <a:effectLst/>
                <a:latin typeface="Segoe UI Web (West European)"/>
              </a:rPr>
            </a:br>
            <a:r>
              <a:rPr lang="es-ES" dirty="0">
                <a:effectLst/>
                <a:latin typeface="Segoe UI Web (West European)"/>
              </a:rPr>
              <a:t>Al pagar su hipoteca: </a:t>
            </a:r>
            <a:r>
              <a:rPr lang="es-ES" dirty="0">
                <a:latin typeface="Segoe UI Web (West European)"/>
              </a:rPr>
              <a:t>s</a:t>
            </a:r>
            <a:r>
              <a:rPr lang="es-ES" dirty="0">
                <a:effectLst/>
                <a:latin typeface="Segoe UI Web (West European)"/>
              </a:rPr>
              <a:t>us derechos</a:t>
            </a:r>
            <a:br>
              <a:rPr lang="es-ES" dirty="0">
                <a:effectLst/>
                <a:latin typeface="Segoe UI Web (West European)"/>
              </a:rPr>
            </a:br>
            <a:br>
              <a:rPr lang="es-ES" dirty="0">
                <a:effectLst/>
                <a:latin typeface="Segoe UI Web (West European)"/>
              </a:rPr>
            </a:br>
            <a:endParaRPr lang="en-US" dirty="0"/>
          </a:p>
        </p:txBody>
      </p:sp>
      <p:sp>
        <p:nvSpPr>
          <p:cNvPr id="3" name="Content Placeholder 2">
            <a:extLst>
              <a:ext uri="{FF2B5EF4-FFF2-40B4-BE49-F238E27FC236}">
                <a16:creationId xmlns:a16="http://schemas.microsoft.com/office/drawing/2014/main" id="{FB20245E-4D3F-4E82-9FC7-AF1251764304}"/>
              </a:ext>
            </a:extLst>
          </p:cNvPr>
          <p:cNvSpPr>
            <a:spLocks noGrp="1"/>
          </p:cNvSpPr>
          <p:nvPr>
            <p:ph idx="1"/>
          </p:nvPr>
        </p:nvSpPr>
        <p:spPr>
          <a:xfrm>
            <a:off x="4742822" y="2341265"/>
            <a:ext cx="6610978" cy="3436537"/>
          </a:xfrm>
        </p:spPr>
        <p:txBody>
          <a:bodyPr>
            <a:normAutofit/>
          </a:bodyPr>
          <a:lstStyle/>
          <a:p>
            <a:r>
              <a:rPr lang="es-ES" dirty="0">
                <a:effectLst/>
                <a:latin typeface="Segoe UI Web (West European)"/>
              </a:rPr>
              <a:t>¿Tiene dificultades para realizar los pagos? Hable con su prestamista o administrador de préstamos </a:t>
            </a:r>
          </a:p>
          <a:p>
            <a:r>
              <a:rPr lang="es-ES" dirty="0">
                <a:effectLst/>
                <a:latin typeface="Segoe UI Web (West European)"/>
              </a:rPr>
              <a:t>¿Busca ayuda con su deuda? No pague por adelantado</a:t>
            </a:r>
          </a:p>
          <a:p>
            <a:pPr marL="0" indent="0">
              <a:buNone/>
            </a:pPr>
            <a:endParaRPr lang="en-US" dirty="0"/>
          </a:p>
        </p:txBody>
      </p:sp>
    </p:spTree>
    <p:extLst>
      <p:ext uri="{BB962C8B-B14F-4D97-AF65-F5344CB8AC3E}">
        <p14:creationId xmlns:p14="http://schemas.microsoft.com/office/powerpoint/2010/main" val="2818751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23CA-7D25-44B9-A824-6C38A0A362B5}"/>
              </a:ext>
            </a:extLst>
          </p:cNvPr>
          <p:cNvSpPr>
            <a:spLocks noGrp="1"/>
          </p:cNvSpPr>
          <p:nvPr>
            <p:ph type="title"/>
          </p:nvPr>
        </p:nvSpPr>
        <p:spPr>
          <a:xfrm>
            <a:off x="838200" y="693739"/>
            <a:ext cx="10515600" cy="1252654"/>
          </a:xfrm>
        </p:spPr>
        <p:txBody>
          <a:bodyPr>
            <a:normAutofit fontScale="90000"/>
          </a:bodyPr>
          <a:lstStyle/>
          <a:p>
            <a:br>
              <a:rPr lang="es-ES" dirty="0">
                <a:effectLst/>
                <a:latin typeface="Segoe UI Web (West European)"/>
              </a:rPr>
            </a:br>
            <a:r>
              <a:rPr lang="es-ES" dirty="0">
                <a:effectLst/>
              </a:rPr>
              <a:t>Evite las estafas de ejecución hipotecaria</a:t>
            </a:r>
            <a:br>
              <a:rPr lang="es-ES" dirty="0">
                <a:effectLst/>
                <a:latin typeface="Segoe UI Web (West European)"/>
              </a:rPr>
            </a:br>
            <a:br>
              <a:rPr lang="es-ES" dirty="0">
                <a:effectLst/>
                <a:latin typeface="Segoe UI Web (West European)"/>
              </a:rPr>
            </a:br>
            <a:endParaRPr lang="en-US" dirty="0"/>
          </a:p>
        </p:txBody>
      </p:sp>
      <p:sp>
        <p:nvSpPr>
          <p:cNvPr id="3" name="Content Placeholder 2">
            <a:extLst>
              <a:ext uri="{FF2B5EF4-FFF2-40B4-BE49-F238E27FC236}">
                <a16:creationId xmlns:a16="http://schemas.microsoft.com/office/drawing/2014/main" id="{FB20245E-4D3F-4E82-9FC7-AF1251764304}"/>
              </a:ext>
            </a:extLst>
          </p:cNvPr>
          <p:cNvSpPr>
            <a:spLocks noGrp="1"/>
          </p:cNvSpPr>
          <p:nvPr>
            <p:ph idx="1"/>
          </p:nvPr>
        </p:nvSpPr>
        <p:spPr>
          <a:xfrm>
            <a:off x="4742822" y="2341265"/>
            <a:ext cx="6610978" cy="3436537"/>
          </a:xfrm>
        </p:spPr>
        <p:txBody>
          <a:bodyPr>
            <a:normAutofit/>
          </a:bodyPr>
          <a:lstStyle/>
          <a:p>
            <a:r>
              <a:rPr lang="es-ES" dirty="0">
                <a:effectLst/>
              </a:rPr>
              <a:t>Los estafadores le cobran por adelantado </a:t>
            </a:r>
          </a:p>
          <a:p>
            <a:r>
              <a:rPr lang="es-ES" dirty="0">
                <a:effectLst/>
              </a:rPr>
              <a:t>Los estafadores quieren su dinero rápidamente </a:t>
            </a:r>
          </a:p>
          <a:p>
            <a:r>
              <a:rPr lang="es-ES" dirty="0">
                <a:effectLst/>
              </a:rPr>
              <a:t>Los estafadores quieren su escritura </a:t>
            </a:r>
            <a:endParaRPr lang="en-US" dirty="0"/>
          </a:p>
        </p:txBody>
      </p:sp>
    </p:spTree>
    <p:extLst>
      <p:ext uri="{BB962C8B-B14F-4D97-AF65-F5344CB8AC3E}">
        <p14:creationId xmlns:p14="http://schemas.microsoft.com/office/powerpoint/2010/main" val="1780218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2754</Words>
  <Application>Microsoft Office PowerPoint</Application>
  <PresentationFormat>Widescreen</PresentationFormat>
  <Paragraphs>155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Segoe UI Web (West European)</vt:lpstr>
      <vt:lpstr>Symbol</vt:lpstr>
      <vt:lpstr>Office Theme</vt:lpstr>
      <vt:lpstr>Evite una estafa al comprar una vivienda</vt:lpstr>
      <vt:lpstr>Quiénes somos y qué hacemos</vt:lpstr>
      <vt:lpstr>Cómo empezar: verifique su crédito</vt:lpstr>
      <vt:lpstr>Cómo empezar: detecte las estafas de reparación de crédito</vt:lpstr>
      <vt:lpstr>Comparación de precios</vt:lpstr>
      <vt:lpstr>Comprar una hipoteca: detecte los anuncios de préstamos engañosos</vt:lpstr>
      <vt:lpstr>Al cierre: evite a los estafadores</vt:lpstr>
      <vt:lpstr> Al pagar su hipoteca: sus derechos  </vt:lpstr>
      <vt:lpstr> Evite las estafas de ejecución hipotecaria  </vt:lpstr>
      <vt:lpstr>  Obtenga ayuda gratuita o de bajo costo  </vt:lpstr>
      <vt:lpstr>Reporte Fraude a la FTC</vt:lpstr>
      <vt:lpstr>Recursos GRATIS</vt:lpstr>
      <vt:lpstr>Preguntas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Evite una estafa al alquilar una vivienda</dc:title>
  <dc:creator>Mendez, Rosario</dc:creator>
  <cp:lastModifiedBy>Miranda, Cristina</cp:lastModifiedBy>
  <cp:revision>23</cp:revision>
  <dcterms:created xsi:type="dcterms:W3CDTF">2022-11-22T01:11:25Z</dcterms:created>
  <dcterms:modified xsi:type="dcterms:W3CDTF">2022-12-22T16:30:50Z</dcterms:modified>
</cp:coreProperties>
</file>