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7" r:id="rId3"/>
    <p:sldId id="257" r:id="rId4"/>
    <p:sldId id="268" r:id="rId5"/>
    <p:sldId id="269" r:id="rId6"/>
    <p:sldId id="270" r:id="rId7"/>
    <p:sldId id="271" r:id="rId8"/>
    <p:sldId id="272"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454331-4055-C85B-5640-B44D29E88B22}" name="Hobbs, Karen S." initials="HKS" userId="S::khobbs@ftc.gov::e9723364-6ccb-4be5-8b52-d4780df6f80c" providerId="AD"/>
  <p188:author id="{C5F897CD-C40D-DB12-4493-F0F8D327163B}" name="Small, Bridget" initials="SB" userId="S::bsmall@ftc.gov::93148f83-f107-4a9b-86c8-230eb21958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9EA"/>
    <a:srgbClr val="00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3" autoAdjust="0"/>
    <p:restoredTop sz="69591" autoAdjust="0"/>
  </p:normalViewPr>
  <p:slideViewPr>
    <p:cSldViewPr snapToGrid="0">
      <p:cViewPr varScale="1">
        <p:scale>
          <a:sx n="79" d="100"/>
          <a:sy n="79" d="100"/>
        </p:scale>
        <p:origin x="17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D54C-A023-4B71-8E75-8FA5339ED7F5}"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F894B-7A2A-4F2B-877E-5CA406E7ACB7}" type="slidenum">
              <a:rPr lang="en-US" smtClean="0"/>
              <a:t>‹#›</a:t>
            </a:fld>
            <a:endParaRPr lang="en-US"/>
          </a:p>
        </p:txBody>
      </p:sp>
    </p:spTree>
    <p:extLst>
      <p:ext uri="{BB962C8B-B14F-4D97-AF65-F5344CB8AC3E}">
        <p14:creationId xmlns:p14="http://schemas.microsoft.com/office/powerpoint/2010/main" val="277056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8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0"/>
              </a:spcAft>
            </a:pPr>
            <a:r>
              <a:rPr lang="es-US" sz="1800" i="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Bienvenida y presentaciones.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Reparte</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los</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materiales</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educativos</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tienes</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alguno</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rtl="0">
              <a:lnSpc>
                <a:spcPct val="150000"/>
              </a:lnSpc>
              <a:spcBef>
                <a:spcPts val="0"/>
              </a:spcBef>
              <a:spcAft>
                <a:spcPts val="0"/>
              </a:spcAft>
            </a:pPr>
            <a:endParaRPr lang="es-ES" sz="1800" dirty="0">
              <a:solidFill>
                <a:srgbClr val="000000"/>
              </a:solidFill>
              <a:effectLst/>
            </a:endParaRPr>
          </a:p>
          <a:p>
            <a:pPr marL="0" marR="0" rtl="0">
              <a:lnSpc>
                <a:spcPct val="150000"/>
              </a:lnSpc>
              <a:spcBef>
                <a:spcPts val="0"/>
              </a:spcBef>
              <a:spcAft>
                <a:spcPts val="0"/>
              </a:spcAft>
            </a:pPr>
            <a:r>
              <a:rPr lang="es-ES" sz="1800" dirty="0">
                <a:solidFill>
                  <a:srgbClr val="000000"/>
                </a:solidFill>
                <a:effectLst/>
              </a:rPr>
              <a:t>Tan solo por estar vivos, todos hemos estado expuestos a una cierta cantidad de estafas. Cada uno de nosotros probablemente tenemos algunas estrategias para lidiar con ellos, formas de detectarlos e ideas para evitarlos. Espero que podamos compartir algunas de esas experiencias hoy, porque juntos podemos ser más fuertes que los estafadores.</a:t>
            </a:r>
            <a:endParaRPr lang="es-US" sz="18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rtl="0"/>
            <a:fld id="{E02F894B-7A2A-4F2B-877E-5CA406E7ACB7}" type="slidenum">
              <a:rPr/>
              <a:t>2</a:t>
            </a:fld>
            <a:endParaRPr/>
          </a:p>
        </p:txBody>
      </p:sp>
    </p:spTree>
    <p:extLst>
      <p:ext uri="{BB962C8B-B14F-4D97-AF65-F5344CB8AC3E}">
        <p14:creationId xmlns:p14="http://schemas.microsoft.com/office/powerpoint/2010/main" val="231946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Todos recibimos llamadas no deseadas, tanto en vivo como con mensajes grabados. Es posible que hayas recibido llamadas como las de estos ejemplos. Muchas llamadas no deseadas son efectuadas por estafadores que se hacen pasar por una agencia del gobierno o por una persona o compañía conocida. </a:t>
            </a:r>
          </a:p>
          <a:p>
            <a:pPr marL="0" marR="0">
              <a:lnSpc>
                <a:spcPct val="15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Si respondes el teléfono y escuchas un mensaje grabado en lugar de la voz de una persona en vivo, es una llamada automática </a:t>
            </a:r>
            <a:r>
              <a:rPr lang="es-US" sz="1200" dirty="0" err="1">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pre-grabada</a:t>
            </a: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o </a:t>
            </a:r>
            <a:r>
              <a:rPr lang="es-US" sz="1200" dirty="0" err="1">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robocall</a:t>
            </a: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Si recibes llamadas automáticas </a:t>
            </a:r>
            <a:r>
              <a:rPr lang="es-US" sz="1200" dirty="0" err="1">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pre-grabadas</a:t>
            </a: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de parte de compañías desconocidas para tratar de venderte algo, es probable que esas llamadas sean ilegales. Las llamadas de ventas grabadas son ilegales a menos que des permiso por escrito a una compañía para recibir llamadas automáticas pregrabadas o </a:t>
            </a:r>
            <a:r>
              <a:rPr lang="es-US" sz="1200" dirty="0" err="1">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robocalls</a:t>
            </a: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a:t>
            </a:r>
          </a:p>
          <a:p>
            <a:pPr marL="0" marR="0" rtl="0">
              <a:lnSpc>
                <a:spcPct val="150000"/>
              </a:lnSpc>
              <a:spcBef>
                <a:spcPts val="0"/>
              </a:spcBef>
              <a:spcAft>
                <a:spcPts val="0"/>
              </a:spcAft>
            </a:pPr>
            <a:endPar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Es posible recibir llamadas aunque hayas inscrito tu número en el Registro Nacional No Llame. El Registro se creó para detener las </a:t>
            </a:r>
            <a:r>
              <a:rPr lang="es-US" sz="1200" b="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llamadas</a:t>
            </a: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de ventas efectuadas por compañías reales. Si tu número está inscrito en el Registro, no deberías recibir llamadas de </a:t>
            </a:r>
            <a:r>
              <a:rPr lang="es-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ventas grabadas o en vivo</a:t>
            </a: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Las compañías que operan legítimamente lo saben y suelen cumplir la ley, pero los estafadores ignoran las normas sobre cuándo y cómo pueden llamar.</a:t>
            </a:r>
          </a:p>
          <a:p>
            <a:endParaRPr lang="en-US" dirty="0"/>
          </a:p>
          <a:p>
            <a:pPr marL="0" marR="0" rtl="0">
              <a:lnSpc>
                <a:spcPct val="150000"/>
              </a:lnSpc>
              <a:spcBef>
                <a:spcPts val="0"/>
              </a:spcBef>
              <a:spcAft>
                <a:spcPts val="0"/>
              </a:spcAft>
            </a:pPr>
            <a:r>
              <a:rPr lang="es-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DEBATE</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¿Alguien aquí presente</a:t>
            </a:r>
            <a:r>
              <a:rPr lang="es-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 </a:t>
            </a: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ha recibido llamadas como estas recientemente? </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¿Sobre qué era la llamada?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F894B-7A2A-4F2B-877E-5CA406E7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94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 veces es difícil saber quién llama realmente y si la llamada es legítima o no.</a:t>
            </a:r>
          </a:p>
          <a:p>
            <a:pPr marL="0" marR="0">
              <a:lnSpc>
                <a:spcPct val="150000"/>
              </a:lnSpc>
              <a:spcBef>
                <a:spcPts val="0"/>
              </a:spcBef>
              <a:spcAft>
                <a:spcPts val="0"/>
              </a:spcAft>
            </a:pPr>
            <a:endParaRPr lang="en-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Los estafadores utilizan tecnología para hacer que aparezca cualquier nombre o número en el identificador de llamadas: el IRS, un negocio conocido, un número local o incluso tu propio número. Es por eso que no se puede confiar en el identificador de llamadas. </a:t>
            </a:r>
          </a:p>
          <a:p>
            <a:pPr marL="0" marR="0">
              <a:lnSpc>
                <a:spcPct val="150000"/>
              </a:lnSpc>
              <a:spcBef>
                <a:spcPts val="0"/>
              </a:spcBef>
              <a:spcAft>
                <a:spcPts val="0"/>
              </a:spcAft>
            </a:pPr>
            <a:endParaRPr lang="en-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Cuando recibes una llamada no deseada, lo mejor es colgar el teléfono. No decir nada ni presionar ningún botón del teléfono. </a:t>
            </a:r>
            <a:r>
              <a:rPr lang="es-US" sz="1200" dirty="0">
                <a:solidFill>
                  <a:srgbClr val="0070C0"/>
                </a:solidFill>
                <a:effectLst/>
                <a:latin typeface="Segoe UI Symbol" panose="020B0502040204020203" pitchFamily="34" charset="0"/>
                <a:ea typeface="Calibri" panose="020F0502020204030204" pitchFamily="34" charset="0"/>
                <a:cs typeface="Helvetica" panose="020B0604020202020204" pitchFamily="34" charset="0"/>
              </a:rPr>
              <a:t>Al presionar un botón, en lugar de dejarte hablar con un operador en directo o eliminar tu número de teléfono de la lista de llamadas, podrían generar más llamadas automáticas </a:t>
            </a:r>
            <a:r>
              <a:rPr lang="es-US" sz="1200" dirty="0" err="1">
                <a:solidFill>
                  <a:srgbClr val="0070C0"/>
                </a:solidFill>
                <a:effectLst/>
                <a:latin typeface="Segoe UI Symbol" panose="020B0502040204020203" pitchFamily="34" charset="0"/>
                <a:ea typeface="Calibri" panose="020F0502020204030204" pitchFamily="34" charset="0"/>
                <a:cs typeface="Helvetica" panose="020B0604020202020204" pitchFamily="34" charset="0"/>
              </a:rPr>
              <a:t>pre-grabadas</a:t>
            </a:r>
            <a:r>
              <a:rPr lang="es-US" sz="1200" dirty="0">
                <a:solidFill>
                  <a:srgbClr val="0070C0"/>
                </a:solidFill>
                <a:effectLst/>
                <a:latin typeface="Segoe UI Symbol" panose="020B0502040204020203" pitchFamily="34" charset="0"/>
                <a:ea typeface="Calibri" panose="020F0502020204030204" pitchFamily="34" charset="0"/>
                <a:cs typeface="Helvetica" panose="020B0604020202020204" pitchFamily="34" charset="0"/>
              </a:rPr>
              <a:t>.</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Helvetica" panose="020B0604020202020204" pitchFamily="34" charset="0"/>
              </a:rPr>
              <a:t> </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Si recibes un mensaje y la persona o el nombre de la compañía suena conocido, busca el número tu mismo para devolver la llamada. No llames al número que te dejan en un mensaje porque la persona que llama podría ser un estafador que se hace pasar por una persona conocida.</a:t>
            </a:r>
          </a:p>
          <a:p>
            <a:pPr marL="0" marR="0">
              <a:lnSpc>
                <a:spcPct val="150000"/>
              </a:lnSpc>
              <a:spcBef>
                <a:spcPts val="0"/>
              </a:spcBef>
              <a:spcAft>
                <a:spcPts val="0"/>
              </a:spcAft>
            </a:pPr>
            <a:endParaRPr lang="en-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Los servicios de bloqueo de llamadas pueden reducir la cantidad de llamadas no deseadas. Consulta con tu proveedor de servicio telefónico sobre el bloqueo de llamadas y lee opiniones de expertos sobre las opciones disponibles. La FTC dispone de información y recursos sobre el bloqueo de llamadas en ftc.gov/llamadas.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4</a:t>
            </a:fld>
            <a:endParaRPr lang="en-US"/>
          </a:p>
        </p:txBody>
      </p:sp>
    </p:spTree>
    <p:extLst>
      <p:ext uri="{BB962C8B-B14F-4D97-AF65-F5344CB8AC3E}">
        <p14:creationId xmlns:p14="http://schemas.microsoft.com/office/powerpoint/2010/main" val="351856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Al igual que lo que sucede con las llamadas no deseadas, muchos de nosotros también recibimos mensajes de texto no deseados. Los estafadores que envían mensajes de texto utilizan diferentes tácticas para conseguir que la gente responda y haga clic en un enlace. Por ejemplo, un mensaje fraudulento puede parecer enviado por una compañía que conoces. El mensaje puede decir que tienes un paquete en espera y que hagas clic en un enlace para confirmar la hora de entrega. O podría decir que eres elegible para un valioso cupón de descuento y que solo tienes que hacer clic para aceptarlo. Quizás el mensaje de texto parece una alerta del banco donde te dicen que hagas clic en un enlace e inicies la sesión para verificar tus cuentas. No lo hagas.</a:t>
            </a:r>
          </a:p>
          <a:p>
            <a:endParaRPr lang="en-US" sz="1000" b="0" i="0" kern="1200" dirty="0">
              <a:solidFill>
                <a:schemeClr val="tx1"/>
              </a:solidFill>
              <a:effectLst/>
              <a:latin typeface="+mn-lt"/>
              <a:ea typeface="+mn-ea"/>
              <a:cs typeface="+mn-cs"/>
            </a:endParaRPr>
          </a:p>
          <a:p>
            <a:pPr marL="0" marR="0" rtl="0">
              <a:spcBef>
                <a:spcPts val="0"/>
              </a:spcBef>
              <a:spcAft>
                <a:spcPts val="80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Un enlace podría llevarte a un sitio web que parece legítimo pero te piden un pago, los números de cuenta o información personal. Si un estafador consigue tus datos, puede acceder a tus cuentas bancarias, de tarjeta de crédito, de email o de otro tipo, o incluso vender tu información a otros estafadores. Y, si haces clic en el enlace de un estafador, podrían instalar virus maliciosos u otro software no deseado en tus dispositivos.</a:t>
            </a:r>
            <a:r>
              <a:rPr lang="es-US" dirty="0">
                <a:effectLst/>
              </a:rPr>
              <a:t> </a:t>
            </a:r>
            <a:r>
              <a:rPr lang="es-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DEBATE </a:t>
            </a: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¿Alguien aquí presente ha recibido recientemente un mensaje de texto como este? </a:t>
            </a:r>
          </a:p>
          <a:p>
            <a:endParaRPr lang="en-US" sz="10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5</a:t>
            </a:fld>
            <a:endParaRPr lang="en-US"/>
          </a:p>
        </p:txBody>
      </p:sp>
    </p:spTree>
    <p:extLst>
      <p:ext uri="{BB962C8B-B14F-4D97-AF65-F5344CB8AC3E}">
        <p14:creationId xmlns:p14="http://schemas.microsoft.com/office/powerpoint/2010/main" val="241505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Si recibes un mensaje de texto indeseado o inesperado, ignóralo. No respondas ni hagas clic en ningún enlace, ni llames a ningún número de teléfono que figure en el mensaje. Una compañía honesta no te pedirá información sobre tus cuentas por mensaje de texto.</a:t>
            </a:r>
          </a:p>
          <a:p>
            <a:pPr marL="0" marR="0">
              <a:lnSpc>
                <a:spcPct val="15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Es posible que tus teléfonos celulares tengan una opción para filtrar y bloquear los mensajes enviados por desconocidos o los mensajes de tipo spam. Y tu proveedor de servicio telefónico podría tener una herramienta o servicio que permite que bloquees llamadas y mensajes de texto. Aprende más sobre el bloqueo de llamadas no deseadas en ftc.gov/llamadas</a:t>
            </a:r>
            <a:r>
              <a:rPr lang="es-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Si recibes un mensaje de texto y crees que puede ser de una compañía o persona real, no utilices la información en el mensaje para responder.  Comunícate con el negocio o persona a través de un número o sitio web que sabes que es el correcto. </a:t>
            </a:r>
          </a:p>
          <a:p>
            <a:pPr marL="0" marR="0">
              <a:lnSpc>
                <a:spcPct val="150000"/>
              </a:lnSpc>
              <a:spcBef>
                <a:spcPts val="0"/>
              </a:spcBef>
              <a:spcAft>
                <a:spcPts val="0"/>
              </a:spcAft>
            </a:pPr>
            <a:endParaRPr lang="en-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b="1"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DEBATE</a:t>
            </a:r>
          </a:p>
          <a:p>
            <a:pPr marL="0" marR="0">
              <a:lnSpc>
                <a:spcPct val="15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rtl="0">
              <a:lnSpc>
                <a:spcPct val="150000"/>
              </a:lnSpc>
              <a:spcBef>
                <a:spcPts val="0"/>
              </a:spcBef>
              <a:spcAft>
                <a:spcPts val="0"/>
              </a:spcAft>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¿Qué pensarías si recibes un mensaje de texto como este? ¿Cómo responderías? ¿Cómo podrías verificar que realmente procede de, por ejemplo, el banco (o de Amazon)?</a:t>
            </a:r>
          </a:p>
          <a:p>
            <a:pPr marL="342900" marR="0" lvl="0" indent="-342900" rtl="0">
              <a:lnSpc>
                <a:spcPct val="150000"/>
              </a:lnSpc>
              <a:spcBef>
                <a:spcPts val="0"/>
              </a:spcBef>
              <a:spcAft>
                <a:spcPts val="0"/>
              </a:spcAft>
              <a:buFont typeface="Symbol" panose="05050102010706020507" pitchFamily="18" charset="2"/>
              <a:buChar char=""/>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Se ha efectuado un cargo de $500 a tu cuenta. Haz clic aquí para acceder al servicio al cliente de Amazon.</a:t>
            </a:r>
          </a:p>
          <a:p>
            <a:pPr marL="342900" marR="0" lvl="0" indent="-342900" rtl="0">
              <a:lnSpc>
                <a:spcPct val="150000"/>
              </a:lnSpc>
              <a:spcBef>
                <a:spcPts val="0"/>
              </a:spcBef>
              <a:spcAft>
                <a:spcPts val="0"/>
              </a:spcAft>
              <a:buFont typeface="Symbol" panose="05050102010706020507" pitchFamily="18" charset="2"/>
              <a:buChar char=""/>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¡Aviso de pago retrasado! Tu servicio de electricidad será cancelado. Haz clic aquí para hacer un pago. </a:t>
            </a:r>
          </a:p>
          <a:p>
            <a:pPr marL="342900" marR="0" lvl="0" indent="-342900" rtl="0">
              <a:lnSpc>
                <a:spcPct val="150000"/>
              </a:lnSpc>
              <a:spcBef>
                <a:spcPts val="0"/>
              </a:spcBef>
              <a:spcAft>
                <a:spcPts val="0"/>
              </a:spcAft>
              <a:buFont typeface="Symbol" panose="05050102010706020507" pitchFamily="18" charset="2"/>
              <a:buChar char=""/>
            </a:pPr>
            <a:r>
              <a:rPr lang="es-US" sz="1200" dirty="0">
                <a:solidFill>
                  <a:srgbClr val="0070C0"/>
                </a:solidFill>
                <a:effectLst/>
                <a:latin typeface="Segoe UI Symbol" panose="020B0502040204020203" pitchFamily="34" charset="0"/>
                <a:ea typeface="Calibri" panose="020F0502020204030204" pitchFamily="34" charset="0"/>
                <a:cs typeface="Times New Roman" panose="02020603050405020304" pitchFamily="18" charset="0"/>
              </a:rPr>
              <a:t>¡TV de pantalla panorámica para las primeras 100 personas en responder! ¡Haz clic aquí ahora!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6</a:t>
            </a:fld>
            <a:endParaRPr lang="en-US"/>
          </a:p>
        </p:txBody>
      </p:sp>
    </p:spTree>
    <p:extLst>
      <p:ext uri="{BB962C8B-B14F-4D97-AF65-F5344CB8AC3E}">
        <p14:creationId xmlns:p14="http://schemas.microsoft.com/office/powerpoint/2010/main" val="35112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Estos son precisamente los tipos de conversaciones que esperamos que tengas cuando te conectes con tus amigos y familiares. Porque ya tienes esta experiencia y sabes mucho sobre muchas cosas, incluso cómo detectar y evitar este tipo de estafas. </a:t>
            </a:r>
          </a:p>
          <a:p>
            <a:pPr marL="0" marR="0">
              <a:lnSpc>
                <a:spcPct val="107000"/>
              </a:lnSpc>
              <a:spcBef>
                <a:spcPts val="0"/>
              </a:spcBef>
              <a:spcAft>
                <a:spcPts val="0"/>
              </a:spcAft>
            </a:pPr>
            <a:endPar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Apuesto a que conoces a alguien que podría beneficiarse de un poco de ayuda o información adicional. Así que pásalo. Habla con ellos. Comparte tu experiencia. Dales un volante o un marcapáginas para recordarles. Diles dónde pueden encontrar más información en el sitio web de la FTC, en ftc.gov/</a:t>
            </a:r>
            <a:r>
              <a:rPr lang="es-E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pasalo</a:t>
            </a:r>
            <a:r>
              <a:rPr lang="es-E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7</a:t>
            </a:fld>
            <a:endParaRPr lang="en-US"/>
          </a:p>
        </p:txBody>
      </p:sp>
    </p:spTree>
    <p:extLst>
      <p:ext uri="{BB962C8B-B14F-4D97-AF65-F5344CB8AC3E}">
        <p14:creationId xmlns:p14="http://schemas.microsoft.com/office/powerpoint/2010/main" val="271755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 tu o alguien que conoces detecta una estafa, a la Comisión Federal de Comercio le gustaría saberlo. Por favor visita ReporteFraude.ftc.gov o llama al 1-877-FTC-HELP para reportar una estafa. Al denunciar un fraude, puedes ayudar a los investigadores de la FTC a identificar a los estafadores y detenerlos antes de que obtengan el dinero que alguien ganó con tanto esfuerzo. Realmente eso hace la diferencia.</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8</a:t>
            </a:fld>
            <a:endParaRPr lang="en-US"/>
          </a:p>
        </p:txBody>
      </p:sp>
    </p:spTree>
    <p:extLst>
      <p:ext uri="{BB962C8B-B14F-4D97-AF65-F5344CB8AC3E}">
        <p14:creationId xmlns:p14="http://schemas.microsoft.com/office/powerpoint/2010/main" val="255715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E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Gracias por tomar el tiempo de hablar conmigo hoy y por compartir con el grupo. Espero que haya sido útil. ¿Hay alguna pregunta? </a:t>
            </a:r>
          </a:p>
          <a:p>
            <a:pPr marL="0" marR="0">
              <a:lnSpc>
                <a:spcPct val="107000"/>
              </a:lnSpc>
              <a:spcBef>
                <a:spcPts val="0"/>
              </a:spcBef>
              <a:spcAft>
                <a:spcPts val="0"/>
              </a:spcAft>
            </a:pPr>
            <a:endParaRPr lang="es-E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 se reúne en persona, recuerde a las personas que asistieron que se lleven materiales para amigos y familiares. ¡Gracias!</a:t>
            </a:r>
            <a:endParaRPr lang="en-US" sz="1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9</a:t>
            </a:fld>
            <a:endParaRPr lang="en-US"/>
          </a:p>
        </p:txBody>
      </p:sp>
    </p:spTree>
    <p:extLst>
      <p:ext uri="{BB962C8B-B14F-4D97-AF65-F5344CB8AC3E}">
        <p14:creationId xmlns:p14="http://schemas.microsoft.com/office/powerpoint/2010/main" val="4255321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82E1CEB8-B021-48B1-B97D-6C10F1E167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
          <a:stretch/>
        </p:blipFill>
        <p:spPr>
          <a:xfrm>
            <a:off x="-1" y="-11433"/>
            <a:ext cx="12192001" cy="6869433"/>
          </a:xfrm>
          <a:prstGeom prst="rect">
            <a:avLst/>
          </a:prstGeom>
        </p:spPr>
      </p:pic>
    </p:spTree>
    <p:extLst>
      <p:ext uri="{BB962C8B-B14F-4D97-AF65-F5344CB8AC3E}">
        <p14:creationId xmlns:p14="http://schemas.microsoft.com/office/powerpoint/2010/main" val="27089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1C72B-8F53-476D-9BBA-D0CAB2FA6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98242-E51D-49A6-82EB-48F9D9FAD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4964-625A-40EF-87A3-A142654D4A86}"/>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25C9EEC0-97E3-4EAB-A8BE-B8FA1439B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3145-0434-49B4-AF12-C7BCE75608F3}"/>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3409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E1CEB8-B021-48B1-B97D-6C10F1E16730}"/>
              </a:ext>
            </a:extLst>
          </p:cNvPr>
          <p:cNvPicPr>
            <a:picLocks noChangeAspect="1"/>
          </p:cNvPicPr>
          <p:nvPr userDrawn="1"/>
        </p:nvPicPr>
        <p:blipFill>
          <a:blip r:embed="rId2">
            <a:extLst>
              <a:ext uri="{28A0092B-C50C-407E-A947-70E740481C1C}">
                <a14:useLocalDpi xmlns:a14="http://schemas.microsoft.com/office/drawing/2010/main" val="0"/>
              </a:ext>
            </a:extLst>
          </a:blip>
          <a:srcRect l="64" r="64"/>
          <a:stretch/>
        </p:blipFill>
        <p:spPr>
          <a:xfrm>
            <a:off x="-1" y="-11433"/>
            <a:ext cx="12192001" cy="6869433"/>
          </a:xfrm>
          <a:prstGeom prst="rect">
            <a:avLst/>
          </a:prstGeom>
        </p:spPr>
      </p:pic>
    </p:spTree>
    <p:extLst>
      <p:ext uri="{BB962C8B-B14F-4D97-AF65-F5344CB8AC3E}">
        <p14:creationId xmlns:p14="http://schemas.microsoft.com/office/powerpoint/2010/main" val="1811804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4A3A6A57-FC89-46AC-A8B6-FEBD1109E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
          <a:stretch/>
        </p:blipFill>
        <p:spPr>
          <a:xfrm>
            <a:off x="0" y="0"/>
            <a:ext cx="12192000" cy="6858000"/>
          </a:xfrm>
          <a:prstGeom prst="rect">
            <a:avLst/>
          </a:prstGeom>
        </p:spPr>
      </p:pic>
    </p:spTree>
    <p:extLst>
      <p:ext uri="{BB962C8B-B14F-4D97-AF65-F5344CB8AC3E}">
        <p14:creationId xmlns:p14="http://schemas.microsoft.com/office/powerpoint/2010/main" val="3812254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748259-5DD2-4F85-8C89-56C7691170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 y="0"/>
            <a:ext cx="12190873" cy="6860032"/>
          </a:xfrm>
          <a:prstGeom prst="rect">
            <a:avLst/>
          </a:prstGeom>
        </p:spPr>
      </p:pic>
    </p:spTree>
    <p:extLst>
      <p:ext uri="{BB962C8B-B14F-4D97-AF65-F5344CB8AC3E}">
        <p14:creationId xmlns:p14="http://schemas.microsoft.com/office/powerpoint/2010/main" val="1054098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4A146F-C2A5-4173-A9EF-A24644B8E7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964" y="0"/>
            <a:ext cx="12187262" cy="6858000"/>
          </a:xfrm>
          <a:prstGeom prst="rect">
            <a:avLst/>
          </a:prstGeom>
        </p:spPr>
      </p:pic>
    </p:spTree>
    <p:extLst>
      <p:ext uri="{BB962C8B-B14F-4D97-AF65-F5344CB8AC3E}">
        <p14:creationId xmlns:p14="http://schemas.microsoft.com/office/powerpoint/2010/main" val="1491776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C79-F875-48FD-B352-F7F8E90DE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A8CF4-4DF2-4C09-82DF-50D9735E379F}"/>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4" name="Footer Placeholder 3">
            <a:extLst>
              <a:ext uri="{FF2B5EF4-FFF2-40B4-BE49-F238E27FC236}">
                <a16:creationId xmlns:a16="http://schemas.microsoft.com/office/drawing/2014/main" id="{DE513FCC-0F33-43C4-A641-3FB2891CD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E4130-BC96-451E-AB63-E864A7416A54}"/>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27587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0F82C-15A4-4BB1-9385-848F7B7D3535}"/>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3" name="Footer Placeholder 2">
            <a:extLst>
              <a:ext uri="{FF2B5EF4-FFF2-40B4-BE49-F238E27FC236}">
                <a16:creationId xmlns:a16="http://schemas.microsoft.com/office/drawing/2014/main" id="{CE8A4B6E-5226-4C90-8985-5D5D57822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30B88-49D0-4F0C-9B50-FE726432618E}"/>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3775152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809F-2742-4037-8FAF-6B57B87C8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E925F4-79F3-4537-B14F-D5BCBA8D0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31BB9-14E6-408B-8550-F60462E78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327F1-2B69-41D2-AD5E-18AB278BA4D8}"/>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6" name="Footer Placeholder 5">
            <a:extLst>
              <a:ext uri="{FF2B5EF4-FFF2-40B4-BE49-F238E27FC236}">
                <a16:creationId xmlns:a16="http://schemas.microsoft.com/office/drawing/2014/main" id="{E2BED08F-F71E-4838-883D-22B1AB98B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FA704-DDE7-465B-875C-A66F61BDD90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820201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5CD3-DAC8-46F9-B0EB-CE8FF7275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EF394-B231-499C-BFFB-11A503BA8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E7CBB6-66D7-459A-A8FA-D1AC790A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71B2B-D644-4D9A-9C77-DAEDE6FC28C7}"/>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6" name="Footer Placeholder 5">
            <a:extLst>
              <a:ext uri="{FF2B5EF4-FFF2-40B4-BE49-F238E27FC236}">
                <a16:creationId xmlns:a16="http://schemas.microsoft.com/office/drawing/2014/main" id="{1EC5CC1E-DA33-49BD-9AC3-EC7CE94EA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973E-A44D-45E9-AA0F-3313CFCCD72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3395637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C6A2-6CA8-4177-AB0B-FA520D775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7A41A-85C3-4BFC-841E-A510BE205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297E6-0F82-421A-9705-4618E7DDDB37}"/>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31051099-BE66-4425-B3EA-9E88441A6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6B7ED-AF0B-4F96-9810-8CCEB95682DA}"/>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85095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4A3A6A57-FC89-46AC-A8B6-FEBD1109E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
          <a:stretch/>
        </p:blipFill>
        <p:spPr>
          <a:xfrm>
            <a:off x="0" y="0"/>
            <a:ext cx="12192000" cy="6858000"/>
          </a:xfrm>
          <a:prstGeom prst="rect">
            <a:avLst/>
          </a:prstGeom>
        </p:spPr>
      </p:pic>
    </p:spTree>
    <p:extLst>
      <p:ext uri="{BB962C8B-B14F-4D97-AF65-F5344CB8AC3E}">
        <p14:creationId xmlns:p14="http://schemas.microsoft.com/office/powerpoint/2010/main" val="3062588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1C72B-8F53-476D-9BBA-D0CAB2FA6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98242-E51D-49A6-82EB-48F9D9FAD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4964-625A-40EF-87A3-A142654D4A86}"/>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25C9EEC0-97E3-4EAB-A8BE-B8FA1439B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3145-0434-49B4-AF12-C7BCE75608F3}"/>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300820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85748259-5DD2-4F85-8C89-56C769117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extLst>
      <p:ext uri="{BB962C8B-B14F-4D97-AF65-F5344CB8AC3E}">
        <p14:creationId xmlns:p14="http://schemas.microsoft.com/office/powerpoint/2010/main" val="414309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4A146F-C2A5-4173-A9EF-A24644B8E7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401" y="0"/>
            <a:ext cx="12188388" cy="6858000"/>
          </a:xfrm>
          <a:prstGeom prst="rect">
            <a:avLst/>
          </a:prstGeom>
        </p:spPr>
      </p:pic>
    </p:spTree>
    <p:extLst>
      <p:ext uri="{BB962C8B-B14F-4D97-AF65-F5344CB8AC3E}">
        <p14:creationId xmlns:p14="http://schemas.microsoft.com/office/powerpoint/2010/main" val="114079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C79-F875-48FD-B352-F7F8E90DE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A8CF4-4DF2-4C09-82DF-50D9735E379F}"/>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4" name="Footer Placeholder 3">
            <a:extLst>
              <a:ext uri="{FF2B5EF4-FFF2-40B4-BE49-F238E27FC236}">
                <a16:creationId xmlns:a16="http://schemas.microsoft.com/office/drawing/2014/main" id="{DE513FCC-0F33-43C4-A641-3FB2891CD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E4130-BC96-451E-AB63-E864A7416A54}"/>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33329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0F82C-15A4-4BB1-9385-848F7B7D3535}"/>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3" name="Footer Placeholder 2">
            <a:extLst>
              <a:ext uri="{FF2B5EF4-FFF2-40B4-BE49-F238E27FC236}">
                <a16:creationId xmlns:a16="http://schemas.microsoft.com/office/drawing/2014/main" id="{CE8A4B6E-5226-4C90-8985-5D5D57822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30B88-49D0-4F0C-9B50-FE726432618E}"/>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3374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809F-2742-4037-8FAF-6B57B87C8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E925F4-79F3-4537-B14F-D5BCBA8D0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31BB9-14E6-408B-8550-F60462E78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327F1-2B69-41D2-AD5E-18AB278BA4D8}"/>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6" name="Footer Placeholder 5">
            <a:extLst>
              <a:ext uri="{FF2B5EF4-FFF2-40B4-BE49-F238E27FC236}">
                <a16:creationId xmlns:a16="http://schemas.microsoft.com/office/drawing/2014/main" id="{E2BED08F-F71E-4838-883D-22B1AB98B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FA704-DDE7-465B-875C-A66F61BDD90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8600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5CD3-DAC8-46F9-B0EB-CE8FF7275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EF394-B231-499C-BFFB-11A503BA8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E7CBB6-66D7-459A-A8FA-D1AC790A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71B2B-D644-4D9A-9C77-DAEDE6FC28C7}"/>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6" name="Footer Placeholder 5">
            <a:extLst>
              <a:ext uri="{FF2B5EF4-FFF2-40B4-BE49-F238E27FC236}">
                <a16:creationId xmlns:a16="http://schemas.microsoft.com/office/drawing/2014/main" id="{1EC5CC1E-DA33-49BD-9AC3-EC7CE94EA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973E-A44D-45E9-AA0F-3313CFCCD72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14004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C6A2-6CA8-4177-AB0B-FA520D775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7A41A-85C3-4BFC-841E-A510BE205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297E6-0F82-421A-9705-4618E7DDDB37}"/>
              </a:ext>
            </a:extLst>
          </p:cNvPr>
          <p:cNvSpPr>
            <a:spLocks noGrp="1"/>
          </p:cNvSpPr>
          <p:nvPr>
            <p:ph type="dt" sz="half" idx="10"/>
          </p:nvPr>
        </p:nvSpPr>
        <p:spPr/>
        <p:txBody>
          <a:body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31051099-BE66-4425-B3EA-9E88441A6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6B7ED-AF0B-4F96-9810-8CCEB95682DA}"/>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44803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D31B-6256-4BA3-A398-0162C524D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57AFD-D7B3-448C-A725-171478E2E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E09EC-3B8F-4796-942C-A7F1B39B8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E83BA487-05B9-4038-946D-229724ED3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66FD68-DAD6-4748-8540-399AE0806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DE90C-0AC6-48CF-8D50-8BDD3960DE96}" type="slidenum">
              <a:rPr lang="en-US" smtClean="0"/>
              <a:t>‹#›</a:t>
            </a:fld>
            <a:endParaRPr lang="en-US"/>
          </a:p>
        </p:txBody>
      </p:sp>
    </p:spTree>
    <p:extLst>
      <p:ext uri="{BB962C8B-B14F-4D97-AF65-F5344CB8AC3E}">
        <p14:creationId xmlns:p14="http://schemas.microsoft.com/office/powerpoint/2010/main" val="218465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D31B-6256-4BA3-A398-0162C524D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57AFD-D7B3-448C-A725-171478E2E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E09EC-3B8F-4796-942C-A7F1B39B8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5962-18F8-4BEB-9BBE-A75668510FBC}" type="datetimeFigureOut">
              <a:rPr lang="en-US" smtClean="0"/>
              <a:t>4/6/2023</a:t>
            </a:fld>
            <a:endParaRPr lang="en-US"/>
          </a:p>
        </p:txBody>
      </p:sp>
      <p:sp>
        <p:nvSpPr>
          <p:cNvPr id="5" name="Footer Placeholder 4">
            <a:extLst>
              <a:ext uri="{FF2B5EF4-FFF2-40B4-BE49-F238E27FC236}">
                <a16:creationId xmlns:a16="http://schemas.microsoft.com/office/drawing/2014/main" id="{E83BA487-05B9-4038-946D-229724ED3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66FD68-DAD6-4748-8540-399AE0806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DE90C-0AC6-48CF-8D50-8BDD3960DE96}" type="slidenum">
              <a:rPr lang="en-US" smtClean="0"/>
              <a:t>‹#›</a:t>
            </a:fld>
            <a:endParaRPr lang="en-US"/>
          </a:p>
        </p:txBody>
      </p:sp>
    </p:spTree>
    <p:extLst>
      <p:ext uri="{BB962C8B-B14F-4D97-AF65-F5344CB8AC3E}">
        <p14:creationId xmlns:p14="http://schemas.microsoft.com/office/powerpoint/2010/main" val="1834440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84517-9AB6-49A4-BD96-ED76AC4A35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0101" y="5697260"/>
            <a:ext cx="2988075" cy="889720"/>
          </a:xfrm>
          <a:prstGeom prst="rect">
            <a:avLst/>
          </a:prstGeom>
        </p:spPr>
      </p:pic>
      <p:cxnSp>
        <p:nvCxnSpPr>
          <p:cNvPr id="7" name="Straight Connector 6">
            <a:extLst>
              <a:ext uri="{FF2B5EF4-FFF2-40B4-BE49-F238E27FC236}">
                <a16:creationId xmlns:a16="http://schemas.microsoft.com/office/drawing/2014/main" id="{BA9A7FA0-38DE-4DC4-B9A9-FB68BB255AC1}"/>
              </a:ext>
            </a:extLst>
          </p:cNvPr>
          <p:cNvCxnSpPr/>
          <p:nvPr/>
        </p:nvCxnSpPr>
        <p:spPr>
          <a:xfrm>
            <a:off x="6096000" y="5799221"/>
            <a:ext cx="0" cy="68580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F08DBB-8C5B-4B28-AC2A-899D7534A1D0}"/>
              </a:ext>
            </a:extLst>
          </p:cNvPr>
          <p:cNvSpPr txBox="1"/>
          <p:nvPr/>
        </p:nvSpPr>
        <p:spPr>
          <a:xfrm>
            <a:off x="6236369" y="5880511"/>
            <a:ext cx="3239308"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ftc.gov/</a:t>
            </a:r>
            <a:r>
              <a:rPr kumimoji="0" lang="en-US" sz="2800" b="1"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pasalo</a:t>
            </a:r>
            <a:endParaRPr kumimoji="0" lang="en-US" sz="2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0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AC50-5436-4462-95A2-7FC1897FA2DC}"/>
              </a:ext>
            </a:extLst>
          </p:cNvPr>
          <p:cNvSpPr txBox="1">
            <a:spLocks/>
          </p:cNvSpPr>
          <p:nvPr/>
        </p:nvSpPr>
        <p:spPr>
          <a:xfrm>
            <a:off x="3317002" y="2343182"/>
            <a:ext cx="8161506" cy="24517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es-US" sz="6000" b="1" dirty="0">
                <a:latin typeface="Arial" panose="020B0604020202020204" pitchFamily="34" charset="0"/>
                <a:cs typeface="Arial" panose="020B0604020202020204" pitchFamily="34" charset="0"/>
              </a:rPr>
              <a:t>Llamadas y mensajes de texto </a:t>
            </a:r>
          </a:p>
          <a:p>
            <a:pPr rtl="0"/>
            <a:r>
              <a:rPr lang="es-US" sz="6000" b="1" dirty="0">
                <a:latin typeface="Arial" panose="020B0604020202020204" pitchFamily="34" charset="0"/>
                <a:cs typeface="Arial" panose="020B0604020202020204" pitchFamily="34" charset="0"/>
              </a:rPr>
              <a:t>no deseados</a:t>
            </a:r>
          </a:p>
        </p:txBody>
      </p:sp>
      <p:cxnSp>
        <p:nvCxnSpPr>
          <p:cNvPr id="5" name="Straight Connector 4">
            <a:extLst>
              <a:ext uri="{FF2B5EF4-FFF2-40B4-BE49-F238E27FC236}">
                <a16:creationId xmlns:a16="http://schemas.microsoft.com/office/drawing/2014/main" id="{F041AE7A-ABFC-4D29-BC5E-B88754006CA1}"/>
              </a:ext>
            </a:extLst>
          </p:cNvPr>
          <p:cNvCxnSpPr>
            <a:cxnSpLocks/>
          </p:cNvCxnSpPr>
          <p:nvPr/>
        </p:nvCxnSpPr>
        <p:spPr>
          <a:xfrm>
            <a:off x="3161241" y="2998243"/>
            <a:ext cx="0" cy="114167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7BA6FE5-C5F5-4766-9F2C-0174D97F8BA0}"/>
              </a:ext>
            </a:extLst>
          </p:cNvPr>
          <p:cNvSpPr/>
          <p:nvPr/>
        </p:nvSpPr>
        <p:spPr>
          <a:xfrm>
            <a:off x="1708735" y="2998243"/>
            <a:ext cx="1141678" cy="1141678"/>
          </a:xfrm>
          <a:prstGeom prst="ellipse">
            <a:avLst/>
          </a:prstGeom>
          <a:solidFill>
            <a:srgbClr val="D9E9E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AE1906C-5E77-4957-AA0D-02DE8F0F19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1885" y="2956090"/>
            <a:ext cx="1141678" cy="1056205"/>
          </a:xfrm>
          <a:prstGeom prst="rect">
            <a:avLst/>
          </a:prstGeom>
        </p:spPr>
      </p:pic>
    </p:spTree>
    <p:extLst>
      <p:ext uri="{BB962C8B-B14F-4D97-AF65-F5344CB8AC3E}">
        <p14:creationId xmlns:p14="http://schemas.microsoft.com/office/powerpoint/2010/main" val="104943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996376-D699-4A66-ADF6-7C4CFAD04076}"/>
              </a:ext>
            </a:extLst>
          </p:cNvPr>
          <p:cNvSpPr txBox="1">
            <a:spLocks/>
          </p:cNvSpPr>
          <p:nvPr/>
        </p:nvSpPr>
        <p:spPr>
          <a:xfrm>
            <a:off x="1887165" y="488007"/>
            <a:ext cx="9143507"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US" b="1" dirty="0">
                <a:latin typeface="Arial" panose="020B0604020202020204" pitchFamily="34" charset="0"/>
                <a:cs typeface="Arial" panose="020B0604020202020204" pitchFamily="34" charset="0"/>
              </a:rPr>
              <a:t>Llamadas no deseadas</a:t>
            </a:r>
          </a:p>
        </p:txBody>
      </p:sp>
      <p:sp>
        <p:nvSpPr>
          <p:cNvPr id="5" name="Content Placeholder 2">
            <a:extLst>
              <a:ext uri="{FF2B5EF4-FFF2-40B4-BE49-F238E27FC236}">
                <a16:creationId xmlns:a16="http://schemas.microsoft.com/office/drawing/2014/main" id="{58705075-D099-4621-A653-54467E5DECC8}"/>
              </a:ext>
            </a:extLst>
          </p:cNvPr>
          <p:cNvSpPr txBox="1">
            <a:spLocks/>
          </p:cNvSpPr>
          <p:nvPr/>
        </p:nvSpPr>
        <p:spPr>
          <a:xfrm>
            <a:off x="1074821" y="2445027"/>
            <a:ext cx="11438021" cy="3677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40000"/>
              </a:lnSpc>
              <a:spcAft>
                <a:spcPts val="1200"/>
              </a:spcAft>
              <a:buClr>
                <a:srgbClr val="007481"/>
              </a:buClr>
              <a:buBlip>
                <a:blip r:embed="rId3"/>
              </a:buBlip>
            </a:pPr>
            <a:r>
              <a:rPr lang="es-US" sz="3200" dirty="0">
                <a:latin typeface="Arial" panose="020B0604020202020204" pitchFamily="34" charset="0"/>
                <a:cs typeface="Arial" panose="020B0604020202020204" pitchFamily="34" charset="0"/>
              </a:rPr>
              <a:t> </a:t>
            </a:r>
            <a:r>
              <a:rPr lang="es-US" dirty="0">
                <a:latin typeface="Arial" panose="020B0604020202020204" pitchFamily="34" charset="0"/>
                <a:cs typeface="Arial" panose="020B0604020202020204" pitchFamily="34" charset="0"/>
              </a:rPr>
              <a:t>Llamadas no deseadas e inesperadas en las que dicen: </a:t>
            </a:r>
          </a:p>
          <a:p>
            <a:pPr marL="804672" lvl="1" indent="-347472" rtl="0">
              <a:lnSpc>
                <a:spcPct val="140000"/>
              </a:lnSpc>
              <a:spcAft>
                <a:spcPts val="1200"/>
              </a:spcAft>
              <a:buClr>
                <a:srgbClr val="86BABC"/>
              </a:buClr>
              <a:buSzPct val="93000"/>
              <a:buFont typeface="Wingdings" panose="05000000000000000000" pitchFamily="2" charset="2"/>
              <a:buChar char="§"/>
            </a:pPr>
            <a:r>
              <a:rPr lang="es-US" sz="2800" dirty="0">
                <a:latin typeface="Arial" panose="020B0604020202020204" pitchFamily="34" charset="0"/>
                <a:cs typeface="Arial" panose="020B0604020202020204" pitchFamily="34" charset="0"/>
              </a:rPr>
              <a:t>“Llamamos de parte de la Administración del Seguro Social”</a:t>
            </a:r>
          </a:p>
          <a:p>
            <a:pPr marL="804672" lvl="1" indent="-347472" rtl="0">
              <a:lnSpc>
                <a:spcPct val="140000"/>
              </a:lnSpc>
              <a:spcAft>
                <a:spcPts val="1200"/>
              </a:spcAft>
              <a:buClr>
                <a:srgbClr val="86BABC"/>
              </a:buClr>
              <a:buSzPct val="93000"/>
              <a:buFont typeface="Wingdings" panose="05000000000000000000" pitchFamily="2" charset="2"/>
              <a:buChar char="§"/>
            </a:pPr>
            <a:r>
              <a:rPr lang="es-US" sz="2800" dirty="0">
                <a:latin typeface="Arial" panose="020B0604020202020204" pitchFamily="34" charset="0"/>
                <a:cs typeface="Arial" panose="020B0604020202020204" pitchFamily="34" charset="0"/>
              </a:rPr>
              <a:t>“La garantía de tu carro está por vencer”</a:t>
            </a:r>
          </a:p>
          <a:p>
            <a:pPr marL="804672" lvl="1" indent="-347472" rtl="0">
              <a:lnSpc>
                <a:spcPct val="140000"/>
              </a:lnSpc>
              <a:spcAft>
                <a:spcPts val="1200"/>
              </a:spcAft>
              <a:buClr>
                <a:srgbClr val="86BABC"/>
              </a:buClr>
              <a:buSzPct val="93000"/>
              <a:buFont typeface="Wingdings" panose="05000000000000000000" pitchFamily="2" charset="2"/>
              <a:buChar char="§"/>
            </a:pPr>
            <a:r>
              <a:rPr lang="es-US" sz="2800" dirty="0">
                <a:latin typeface="Arial" panose="020B0604020202020204" pitchFamily="34" charset="0"/>
                <a:cs typeface="Arial" panose="020B0604020202020204" pitchFamily="34" charset="0"/>
              </a:rPr>
              <a:t>“Es elegible para unas vacaciones en crucero”</a:t>
            </a:r>
          </a:p>
        </p:txBody>
      </p:sp>
    </p:spTree>
    <p:extLst>
      <p:ext uri="{BB962C8B-B14F-4D97-AF65-F5344CB8AC3E}">
        <p14:creationId xmlns:p14="http://schemas.microsoft.com/office/powerpoint/2010/main" val="110741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DCFA-335C-4FD8-A7DB-AE6CEEC109A4}"/>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US" b="1" dirty="0">
                <a:latin typeface="Arial" panose="020B0604020202020204" pitchFamily="34" charset="0"/>
                <a:cs typeface="Arial" panose="020B0604020202020204" pitchFamily="34" charset="0"/>
              </a:rPr>
              <a:t>Qué hacer</a:t>
            </a:r>
          </a:p>
        </p:txBody>
      </p:sp>
      <p:sp>
        <p:nvSpPr>
          <p:cNvPr id="3" name="Content Placeholder 2">
            <a:extLst>
              <a:ext uri="{FF2B5EF4-FFF2-40B4-BE49-F238E27FC236}">
                <a16:creationId xmlns:a16="http://schemas.microsoft.com/office/drawing/2014/main" id="{F2BD42F9-0C81-4739-9A4C-61ED18C2EB4E}"/>
              </a:ext>
            </a:extLst>
          </p:cNvPr>
          <p:cNvSpPr txBox="1">
            <a:spLocks/>
          </p:cNvSpPr>
          <p:nvPr/>
        </p:nvSpPr>
        <p:spPr>
          <a:xfrm>
            <a:off x="1887166" y="2515124"/>
            <a:ext cx="8511702" cy="353728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50000"/>
              </a:lnSpc>
              <a:spcAft>
                <a:spcPts val="1200"/>
              </a:spcAft>
              <a:buBlip>
                <a:blip r:embed="rId3"/>
              </a:buBlip>
            </a:pPr>
            <a:r>
              <a:rPr lang="es-US" sz="3000" dirty="0">
                <a:latin typeface="Arial" panose="020B0604020202020204" pitchFamily="34" charset="0"/>
                <a:cs typeface="Arial" panose="020B0604020202020204" pitchFamily="34" charset="0"/>
              </a:rPr>
              <a:t> Ignora las llamadas desconocidas o cuelga el teléfono</a:t>
            </a:r>
          </a:p>
          <a:p>
            <a:pPr rtl="0">
              <a:lnSpc>
                <a:spcPct val="150000"/>
              </a:lnSpc>
              <a:spcAft>
                <a:spcPts val="1200"/>
              </a:spcAft>
              <a:buBlip>
                <a:blip r:embed="rId3"/>
              </a:buBlip>
            </a:pPr>
            <a:r>
              <a:rPr lang="es-US" sz="3000" dirty="0">
                <a:latin typeface="Arial" panose="020B0604020202020204" pitchFamily="34" charset="0"/>
                <a:cs typeface="Arial" panose="020B0604020202020204" pitchFamily="34" charset="0"/>
              </a:rPr>
              <a:t> No digas nada</a:t>
            </a:r>
          </a:p>
          <a:p>
            <a:pPr rtl="0">
              <a:lnSpc>
                <a:spcPct val="150000"/>
              </a:lnSpc>
              <a:spcAft>
                <a:spcPts val="1200"/>
              </a:spcAft>
              <a:buBlip>
                <a:blip r:embed="rId3"/>
              </a:buBlip>
            </a:pPr>
            <a:r>
              <a:rPr lang="es-US" sz="3000" dirty="0">
                <a:latin typeface="Arial" panose="020B0604020202020204" pitchFamily="34" charset="0"/>
                <a:cs typeface="Arial" panose="020B0604020202020204" pitchFamily="34" charset="0"/>
              </a:rPr>
              <a:t> No presiones ningún botón del teléfono</a:t>
            </a:r>
          </a:p>
          <a:p>
            <a:pPr rtl="0">
              <a:lnSpc>
                <a:spcPct val="150000"/>
              </a:lnSpc>
              <a:spcAft>
                <a:spcPts val="1200"/>
              </a:spcAft>
              <a:buBlip>
                <a:blip r:embed="rId3"/>
              </a:buBlip>
            </a:pPr>
            <a:r>
              <a:rPr lang="es-US" sz="3000" dirty="0">
                <a:latin typeface="Arial" panose="020B0604020202020204" pitchFamily="34" charset="0"/>
                <a:cs typeface="Arial" panose="020B0604020202020204" pitchFamily="34" charset="0"/>
              </a:rPr>
              <a:t> Considera un sistema de bloqueo de llamadas: </a:t>
            </a:r>
            <a:r>
              <a:rPr lang="es-US" sz="3000" b="1" dirty="0">
                <a:latin typeface="Arial" panose="020B0604020202020204" pitchFamily="34" charset="0"/>
                <a:cs typeface="Arial" panose="020B0604020202020204" pitchFamily="34" charset="0"/>
              </a:rPr>
              <a:t>ftc.gov/</a:t>
            </a:r>
            <a:r>
              <a:rPr lang="es-US" sz="3000" b="1" dirty="0" err="1">
                <a:latin typeface="Arial" panose="020B0604020202020204" pitchFamily="34" charset="0"/>
                <a:cs typeface="Arial" panose="020B0604020202020204" pitchFamily="34" charset="0"/>
              </a:rPr>
              <a:t>calls</a:t>
            </a:r>
            <a:endParaRPr lang="es-US" sz="3000" b="1" dirty="0">
              <a:latin typeface="Arial" panose="020B0604020202020204" pitchFamily="34" charset="0"/>
              <a:cs typeface="Arial" panose="020B0604020202020204" pitchFamily="34" charset="0"/>
            </a:endParaRPr>
          </a:p>
          <a:p>
            <a:pPr>
              <a:lnSpc>
                <a:spcPct val="150000"/>
              </a:lnSpc>
              <a:spcAft>
                <a:spcPts val="1200"/>
              </a:spcAft>
              <a:buBlip>
                <a:blip r:embed="rId3"/>
              </a:buBlip>
            </a:pP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58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E8B9-679C-4267-8270-631BC01DE02B}"/>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US" b="1" dirty="0">
                <a:latin typeface="Arial" panose="020B0604020202020204" pitchFamily="34" charset="0"/>
                <a:cs typeface="Arial" panose="020B0604020202020204" pitchFamily="34" charset="0"/>
              </a:rPr>
              <a:t>Textos no deseados</a:t>
            </a:r>
          </a:p>
        </p:txBody>
      </p:sp>
      <p:sp>
        <p:nvSpPr>
          <p:cNvPr id="3" name="Content Placeholder 2">
            <a:extLst>
              <a:ext uri="{FF2B5EF4-FFF2-40B4-BE49-F238E27FC236}">
                <a16:creationId xmlns:a16="http://schemas.microsoft.com/office/drawing/2014/main" id="{C8BFC175-A221-4F13-A398-3730A61E8BD0}"/>
              </a:ext>
            </a:extLst>
          </p:cNvPr>
          <p:cNvSpPr txBox="1">
            <a:spLocks/>
          </p:cNvSpPr>
          <p:nvPr/>
        </p:nvSpPr>
        <p:spPr>
          <a:xfrm>
            <a:off x="1679902" y="2431184"/>
            <a:ext cx="9317282" cy="379892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40000"/>
              </a:lnSpc>
              <a:spcAft>
                <a:spcPts val="1200"/>
              </a:spcAft>
              <a:buClr>
                <a:srgbClr val="86BABC"/>
              </a:buClr>
              <a:buBlip>
                <a:blip r:embed="rId3"/>
              </a:buBlip>
            </a:pPr>
            <a:r>
              <a:rPr lang="es-US" sz="3000" dirty="0">
                <a:latin typeface="Arial" panose="020B0604020202020204" pitchFamily="34" charset="0"/>
                <a:cs typeface="Arial" panose="020B0604020202020204" pitchFamily="34" charset="0"/>
              </a:rPr>
              <a:t> </a:t>
            </a:r>
            <a:r>
              <a:rPr lang="es-US" dirty="0">
                <a:latin typeface="Arial" panose="020B0604020202020204" pitchFamily="34" charset="0"/>
                <a:cs typeface="Arial" panose="020B0604020202020204" pitchFamily="34" charset="0"/>
              </a:rPr>
              <a:t>Mensajes de texto no deseados e inesperados que dicen:</a:t>
            </a:r>
          </a:p>
          <a:p>
            <a:pPr marL="804863" lvl="1" indent="-347663" rtl="0">
              <a:lnSpc>
                <a:spcPct val="140000"/>
              </a:lnSpc>
              <a:spcAft>
                <a:spcPts val="1200"/>
              </a:spcAft>
              <a:buClr>
                <a:srgbClr val="86BABC"/>
              </a:buClr>
              <a:buFont typeface="Wingdings" panose="05000000000000000000" pitchFamily="2" charset="2"/>
              <a:buChar char="§"/>
            </a:pPr>
            <a:r>
              <a:rPr lang="es-US" sz="2600" dirty="0">
                <a:latin typeface="Arial" panose="020B0604020202020204" pitchFamily="34" charset="0"/>
                <a:cs typeface="Arial" panose="020B0604020202020204" pitchFamily="34" charset="0"/>
              </a:rPr>
              <a:t>“Haz clic para confirmar la entrega”.</a:t>
            </a:r>
          </a:p>
          <a:p>
            <a:pPr marL="804863" lvl="1" indent="-347663" rtl="0">
              <a:lnSpc>
                <a:spcPct val="140000"/>
              </a:lnSpc>
              <a:spcAft>
                <a:spcPts val="1200"/>
              </a:spcAft>
              <a:buClr>
                <a:srgbClr val="86BABC"/>
              </a:buClr>
              <a:buFont typeface="Wingdings" panose="05000000000000000000" pitchFamily="2" charset="2"/>
              <a:buChar char="§"/>
            </a:pPr>
            <a:r>
              <a:rPr lang="es-US" sz="2600" dirty="0">
                <a:latin typeface="Arial" panose="020B0604020202020204" pitchFamily="34" charset="0"/>
                <a:cs typeface="Arial" panose="020B0604020202020204" pitchFamily="34" charset="0"/>
              </a:rPr>
              <a:t>“Haz clic para reclamar tu cupón de descuento”.</a:t>
            </a:r>
          </a:p>
          <a:p>
            <a:pPr marL="804863" lvl="1" indent="-347663" rtl="0">
              <a:lnSpc>
                <a:spcPct val="140000"/>
              </a:lnSpc>
              <a:spcAft>
                <a:spcPts val="1200"/>
              </a:spcAft>
              <a:buClr>
                <a:srgbClr val="86BABC"/>
              </a:buClr>
              <a:buFont typeface="Wingdings" panose="05000000000000000000" pitchFamily="2" charset="2"/>
              <a:buChar char="§"/>
            </a:pPr>
            <a:r>
              <a:rPr lang="es-US" sz="2600" dirty="0">
                <a:latin typeface="Arial" panose="020B0604020202020204" pitchFamily="34" charset="0"/>
                <a:cs typeface="Arial" panose="020B0604020202020204" pitchFamily="34" charset="0"/>
              </a:rPr>
              <a:t>“Hay un problema con tu cuenta. Verifica tu información”.</a:t>
            </a:r>
          </a:p>
        </p:txBody>
      </p:sp>
    </p:spTree>
    <p:extLst>
      <p:ext uri="{BB962C8B-B14F-4D97-AF65-F5344CB8AC3E}">
        <p14:creationId xmlns:p14="http://schemas.microsoft.com/office/powerpoint/2010/main" val="290991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19AC-0F2E-4ECC-B403-19BDA606F26E}"/>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s-US" b="1" dirty="0">
                <a:latin typeface="Arial" panose="020B0604020202020204" pitchFamily="34" charset="0"/>
                <a:cs typeface="Arial" panose="020B0604020202020204" pitchFamily="34" charset="0"/>
              </a:rPr>
              <a:t>Qué hacer</a:t>
            </a:r>
          </a:p>
        </p:txBody>
      </p:sp>
      <p:sp>
        <p:nvSpPr>
          <p:cNvPr id="3" name="Content Placeholder 2">
            <a:extLst>
              <a:ext uri="{FF2B5EF4-FFF2-40B4-BE49-F238E27FC236}">
                <a16:creationId xmlns:a16="http://schemas.microsoft.com/office/drawing/2014/main" id="{B93F31A7-B658-4651-A9C2-8309F1DEC2F5}"/>
              </a:ext>
            </a:extLst>
          </p:cNvPr>
          <p:cNvSpPr txBox="1">
            <a:spLocks/>
          </p:cNvSpPr>
          <p:nvPr/>
        </p:nvSpPr>
        <p:spPr>
          <a:xfrm>
            <a:off x="2922814" y="2547256"/>
            <a:ext cx="7135586" cy="352869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60000"/>
              </a:lnSpc>
              <a:spcAft>
                <a:spcPts val="1200"/>
              </a:spcAft>
              <a:buBlip>
                <a:blip r:embed="rId3"/>
              </a:buBlip>
            </a:pPr>
            <a:r>
              <a:rPr lang="es-US" sz="3000">
                <a:latin typeface="Arial" panose="020B0604020202020204" pitchFamily="34" charset="0"/>
                <a:cs typeface="Arial" panose="020B0604020202020204" pitchFamily="34" charset="0"/>
              </a:rPr>
              <a:t> Ignora el mensaje de texto </a:t>
            </a:r>
          </a:p>
          <a:p>
            <a:pPr rtl="0">
              <a:lnSpc>
                <a:spcPct val="160000"/>
              </a:lnSpc>
              <a:spcAft>
                <a:spcPts val="1200"/>
              </a:spcAft>
              <a:buBlip>
                <a:blip r:embed="rId3"/>
              </a:buBlip>
            </a:pPr>
            <a:r>
              <a:rPr lang="es-US" sz="3000">
                <a:latin typeface="Arial" panose="020B0604020202020204" pitchFamily="34" charset="0"/>
                <a:cs typeface="Arial" panose="020B0604020202020204" pitchFamily="34" charset="0"/>
              </a:rPr>
              <a:t> No respondas</a:t>
            </a:r>
          </a:p>
          <a:p>
            <a:pPr rtl="0">
              <a:lnSpc>
                <a:spcPct val="160000"/>
              </a:lnSpc>
              <a:spcAft>
                <a:spcPts val="1200"/>
              </a:spcAft>
              <a:buBlip>
                <a:blip r:embed="rId3"/>
              </a:buBlip>
            </a:pPr>
            <a:r>
              <a:rPr lang="es-US" sz="3000">
                <a:latin typeface="Arial" panose="020B0604020202020204" pitchFamily="34" charset="0"/>
                <a:cs typeface="Arial" panose="020B0604020202020204" pitchFamily="34" charset="0"/>
              </a:rPr>
              <a:t> No hagas nunca clic en los enlaces</a:t>
            </a:r>
          </a:p>
          <a:p>
            <a:pPr rtl="0">
              <a:lnSpc>
                <a:spcPct val="160000"/>
              </a:lnSpc>
              <a:spcAft>
                <a:spcPts val="1200"/>
              </a:spcAft>
              <a:buBlip>
                <a:blip r:embed="rId3"/>
              </a:buBlip>
            </a:pPr>
            <a:r>
              <a:rPr lang="es-US" sz="3000">
                <a:latin typeface="Arial" panose="020B0604020202020204" pitchFamily="34" charset="0"/>
                <a:cs typeface="Arial" panose="020B0604020202020204" pitchFamily="34" charset="0"/>
              </a:rPr>
              <a:t> Considera un sistema de filtro y bloqueo</a:t>
            </a:r>
          </a:p>
          <a:p>
            <a:pPr>
              <a:lnSpc>
                <a:spcPct val="150000"/>
              </a:lnSpc>
              <a:spcAft>
                <a:spcPts val="1200"/>
              </a:spcAft>
              <a:buBlip>
                <a:blip r:embed="rId3"/>
              </a:buBlip>
            </a:pP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2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366F1C9C-4ECE-4EAD-9167-89358F915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560" y="2933037"/>
            <a:ext cx="991925" cy="991925"/>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E7C8CFDC-EC87-4B62-800B-27A4FED8A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557" y="4807608"/>
            <a:ext cx="1120221" cy="731573"/>
          </a:xfrm>
          <a:prstGeom prst="rect">
            <a:avLst/>
          </a:prstGeom>
        </p:spPr>
      </p:pic>
      <p:sp>
        <p:nvSpPr>
          <p:cNvPr id="6" name="Content Placeholder 2">
            <a:extLst>
              <a:ext uri="{FF2B5EF4-FFF2-40B4-BE49-F238E27FC236}">
                <a16:creationId xmlns:a16="http://schemas.microsoft.com/office/drawing/2014/main" id="{E048F55D-9230-4756-9C89-CDE616720840}"/>
              </a:ext>
            </a:extLst>
          </p:cNvPr>
          <p:cNvSpPr txBox="1">
            <a:spLocks/>
          </p:cNvSpPr>
          <p:nvPr/>
        </p:nvSpPr>
        <p:spPr>
          <a:xfrm>
            <a:off x="2052465" y="3190462"/>
            <a:ext cx="8784313" cy="2435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rtl="0">
              <a:lnSpc>
                <a:spcPct val="140000"/>
              </a:lnSpc>
              <a:spcAft>
                <a:spcPts val="1200"/>
              </a:spcAft>
              <a:buClr>
                <a:srgbClr val="86BABC"/>
              </a:buClr>
              <a:buSzPct val="100000"/>
              <a:buBlip>
                <a:blip r:embed="rId5"/>
              </a:buBlip>
            </a:pPr>
            <a:r>
              <a:rPr lang="es-US" sz="2600" dirty="0">
                <a:latin typeface="Arial" panose="020B0604020202020204" pitchFamily="34" charset="0"/>
                <a:cs typeface="Arial" panose="020B0604020202020204" pitchFamily="34" charset="0"/>
              </a:rPr>
              <a:t>Comienza una conversación</a:t>
            </a:r>
          </a:p>
          <a:p>
            <a:pPr rtl="0">
              <a:lnSpc>
                <a:spcPct val="140000"/>
              </a:lnSpc>
              <a:spcAft>
                <a:spcPts val="1200"/>
              </a:spcAft>
              <a:buClr>
                <a:srgbClr val="86BABC"/>
              </a:buClr>
              <a:buSzPct val="100000"/>
              <a:buBlip>
                <a:blip r:embed="rId5"/>
              </a:buBlip>
            </a:pPr>
            <a:r>
              <a:rPr lang="es-US" sz="2600" dirty="0">
                <a:latin typeface="Arial" panose="020B0604020202020204" pitchFamily="34" charset="0"/>
                <a:cs typeface="Arial" panose="020B0604020202020204" pitchFamily="34" charset="0"/>
              </a:rPr>
              <a:t> Comparte lo que sabes, tus estrategias e ideas</a:t>
            </a:r>
          </a:p>
          <a:p>
            <a:pPr rtl="0">
              <a:lnSpc>
                <a:spcPct val="140000"/>
              </a:lnSpc>
              <a:spcAft>
                <a:spcPts val="1200"/>
              </a:spcAft>
              <a:buClr>
                <a:srgbClr val="86BABC"/>
              </a:buClr>
              <a:buSzPct val="100000"/>
              <a:buBlip>
                <a:blip r:embed="rId5"/>
              </a:buBlip>
            </a:pPr>
            <a:r>
              <a:rPr lang="es-US" sz="2600" dirty="0">
                <a:latin typeface="Arial" panose="020B0604020202020204" pitchFamily="34" charset="0"/>
                <a:cs typeface="Arial" panose="020B0604020202020204" pitchFamily="34" charset="0"/>
              </a:rPr>
              <a:t> Obtén más información en </a:t>
            </a:r>
            <a:r>
              <a:rPr lang="es-US" sz="2600" b="1" dirty="0">
                <a:solidFill>
                  <a:srgbClr val="007481"/>
                </a:solidFill>
                <a:latin typeface="Arial" panose="020B0604020202020204" pitchFamily="34" charset="0"/>
                <a:cs typeface="Arial" panose="020B0604020202020204" pitchFamily="34" charset="0"/>
              </a:rPr>
              <a:t>ftc.gov/</a:t>
            </a:r>
            <a:r>
              <a:rPr lang="es-US" sz="2600" b="1" dirty="0" err="1">
                <a:solidFill>
                  <a:srgbClr val="007481"/>
                </a:solidFill>
                <a:latin typeface="Arial" panose="020B0604020202020204" pitchFamily="34" charset="0"/>
                <a:cs typeface="Arial" panose="020B0604020202020204" pitchFamily="34" charset="0"/>
              </a:rPr>
              <a:t>pasalo</a:t>
            </a:r>
            <a:endParaRPr lang="es-US" sz="2600" b="1" dirty="0">
              <a:solidFill>
                <a:srgbClr val="0074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13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9BB9-EDA0-4620-8C91-414A67E7B0E0}"/>
              </a:ext>
            </a:extLst>
          </p:cNvPr>
          <p:cNvSpPr txBox="1">
            <a:spLocks/>
          </p:cNvSpPr>
          <p:nvPr/>
        </p:nvSpPr>
        <p:spPr>
          <a:xfrm>
            <a:off x="3565047" y="3289464"/>
            <a:ext cx="5189495" cy="9144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spcAft>
                <a:spcPts val="1200"/>
              </a:spcAft>
            </a:pPr>
            <a:r>
              <a:rPr lang="es-US" sz="2800" b="1">
                <a:latin typeface="Arial" panose="020B0604020202020204" pitchFamily="34" charset="0"/>
                <a:cs typeface="Arial" panose="020B0604020202020204" pitchFamily="34" charset="0"/>
              </a:rPr>
              <a:t>Repórtalo</a:t>
            </a:r>
          </a:p>
        </p:txBody>
      </p:sp>
      <p:sp>
        <p:nvSpPr>
          <p:cNvPr id="3" name="Content Placeholder 2">
            <a:extLst>
              <a:ext uri="{FF2B5EF4-FFF2-40B4-BE49-F238E27FC236}">
                <a16:creationId xmlns:a16="http://schemas.microsoft.com/office/drawing/2014/main" id="{C5578331-EAA7-4731-9FB1-8C90574F2BF1}"/>
              </a:ext>
            </a:extLst>
          </p:cNvPr>
          <p:cNvSpPr txBox="1">
            <a:spLocks/>
          </p:cNvSpPr>
          <p:nvPr/>
        </p:nvSpPr>
        <p:spPr>
          <a:xfrm>
            <a:off x="4974571" y="4203866"/>
            <a:ext cx="3980586" cy="18288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rtl="0">
              <a:lnSpc>
                <a:spcPct val="140000"/>
              </a:lnSpc>
              <a:spcAft>
                <a:spcPts val="1200"/>
              </a:spcAft>
              <a:buClr>
                <a:srgbClr val="86BABC"/>
              </a:buClr>
              <a:buSzPct val="100000"/>
              <a:buBlip>
                <a:blip r:embed="rId3"/>
              </a:buBlip>
            </a:pPr>
            <a:r>
              <a:rPr lang="es-US" sz="2600" b="1" dirty="0">
                <a:solidFill>
                  <a:srgbClr val="007481"/>
                </a:solidFill>
                <a:latin typeface="Arial" panose="020B0604020202020204" pitchFamily="34" charset="0"/>
                <a:cs typeface="Arial" panose="020B0604020202020204" pitchFamily="34" charset="0"/>
              </a:rPr>
              <a:t>ReporteFraude.ftc.gov</a:t>
            </a:r>
          </a:p>
          <a:p>
            <a:pPr rtl="0">
              <a:lnSpc>
                <a:spcPct val="140000"/>
              </a:lnSpc>
              <a:spcAft>
                <a:spcPts val="1200"/>
              </a:spcAft>
              <a:buClr>
                <a:srgbClr val="86BABC"/>
              </a:buClr>
              <a:buSzPct val="100000"/>
              <a:buBlip>
                <a:blip r:embed="rId3"/>
              </a:buBlip>
            </a:pPr>
            <a:r>
              <a:rPr lang="es-US" sz="2600" dirty="0">
                <a:latin typeface="Arial" panose="020B0604020202020204" pitchFamily="34" charset="0"/>
                <a:cs typeface="Arial" panose="020B0604020202020204" pitchFamily="34" charset="0"/>
              </a:rPr>
              <a:t> 1-877-FTC-HELP</a:t>
            </a:r>
          </a:p>
          <a:p>
            <a:pPr>
              <a:lnSpc>
                <a:spcPct val="140000"/>
              </a:lnSpc>
              <a:spcAft>
                <a:spcPts val="1200"/>
              </a:spcAft>
              <a:buClr>
                <a:srgbClr val="86BABC"/>
              </a:buClr>
              <a:buSzPct val="100000"/>
              <a:buBlip>
                <a:blip r:embed="rId3"/>
              </a:buBlip>
            </a:pPr>
            <a:endParaRPr lang="en-US" sz="2600" b="1" dirty="0">
              <a:solidFill>
                <a:srgbClr val="007481"/>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26A724FE-6D94-42F2-ADF4-486E47F47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679" y="4096728"/>
            <a:ext cx="1667892" cy="1672062"/>
          </a:xfrm>
          <a:prstGeom prst="rect">
            <a:avLst/>
          </a:prstGeom>
        </p:spPr>
      </p:pic>
    </p:spTree>
    <p:extLst>
      <p:ext uri="{BB962C8B-B14F-4D97-AF65-F5344CB8AC3E}">
        <p14:creationId xmlns:p14="http://schemas.microsoft.com/office/powerpoint/2010/main" val="375671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6CFB-9B2E-4700-A119-ADA6E433BE72}"/>
              </a:ext>
            </a:extLst>
          </p:cNvPr>
          <p:cNvSpPr txBox="1">
            <a:spLocks/>
          </p:cNvSpPr>
          <p:nvPr/>
        </p:nvSpPr>
        <p:spPr>
          <a:xfrm>
            <a:off x="3565047" y="3429000"/>
            <a:ext cx="5189495" cy="7748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spcAft>
                <a:spcPts val="1200"/>
              </a:spcAft>
            </a:pPr>
            <a:r>
              <a:rPr lang="es-US" sz="2800" b="1" dirty="0">
                <a:latin typeface="Arial" panose="020B0604020202020204" pitchFamily="34" charset="0"/>
                <a:cs typeface="Arial" panose="020B0604020202020204" pitchFamily="34" charset="0"/>
              </a:rPr>
              <a:t>¡Gracias! </a:t>
            </a:r>
          </a:p>
        </p:txBody>
      </p:sp>
      <p:sp>
        <p:nvSpPr>
          <p:cNvPr id="3" name="Content Placeholder 2">
            <a:extLst>
              <a:ext uri="{FF2B5EF4-FFF2-40B4-BE49-F238E27FC236}">
                <a16:creationId xmlns:a16="http://schemas.microsoft.com/office/drawing/2014/main" id="{25AA31A0-80B4-4C3F-9090-0276769BF407}"/>
              </a:ext>
            </a:extLst>
          </p:cNvPr>
          <p:cNvSpPr txBox="1">
            <a:spLocks/>
          </p:cNvSpPr>
          <p:nvPr/>
        </p:nvSpPr>
        <p:spPr>
          <a:xfrm>
            <a:off x="4922939" y="4310426"/>
            <a:ext cx="2473709" cy="17100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40000"/>
              </a:lnSpc>
              <a:spcAft>
                <a:spcPts val="1200"/>
              </a:spcAft>
              <a:buClr>
                <a:srgbClr val="86BABC"/>
              </a:buClr>
              <a:buSzPct val="100000"/>
              <a:buNone/>
            </a:pPr>
            <a:r>
              <a:rPr lang="es-US" b="1" dirty="0">
                <a:solidFill>
                  <a:srgbClr val="007481"/>
                </a:solidFill>
                <a:latin typeface="Arial" panose="020B0604020202020204" pitchFamily="34" charset="0"/>
                <a:cs typeface="Arial" panose="020B0604020202020204" pitchFamily="34" charset="0"/>
              </a:rPr>
              <a:t>¿Preguntas? </a:t>
            </a:r>
          </a:p>
        </p:txBody>
      </p:sp>
    </p:spTree>
    <p:extLst>
      <p:ext uri="{BB962C8B-B14F-4D97-AF65-F5344CB8AC3E}">
        <p14:creationId xmlns:p14="http://schemas.microsoft.com/office/powerpoint/2010/main" val="3655528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1468</Words>
  <Application>Microsoft Office PowerPoint</Application>
  <PresentationFormat>Widescreen</PresentationFormat>
  <Paragraphs>89</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Segoe UI Symbol</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Trade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Apanaviciute, Daniele</dc:creator>
  <cp:lastModifiedBy>De las Heras, Gema</cp:lastModifiedBy>
  <cp:revision>24</cp:revision>
  <dcterms:created xsi:type="dcterms:W3CDTF">2022-09-22T20:30:32Z</dcterms:created>
  <dcterms:modified xsi:type="dcterms:W3CDTF">2023-04-06T19:59:57Z</dcterms:modified>
</cp:coreProperties>
</file>