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0" r:id="rId4"/>
    <p:sldId id="267" r:id="rId5"/>
    <p:sldId id="271" r:id="rId6"/>
    <p:sldId id="273" r:id="rId7"/>
    <p:sldId id="260" r:id="rId8"/>
    <p:sldId id="266" r:id="rId9"/>
    <p:sldId id="261" r:id="rId10"/>
    <p:sldId id="262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736843-50C2-E8AF-5A3E-B6FBB55EF309}" name="Chang, June" initials="CJ" userId="S::jchang2@ftc.gov::a2880e9e-7fd3-442c-a3ee-879b347858e2" providerId="AD"/>
  <p188:author id="{99B8F26C-7ADC-CAF0-01E9-0399FD000F46}" name="Krown, Kira" initials="KK" userId="S::kkrown@ftc.gov::5dde51ba-376a-4844-b0d7-b0c7f35a321b" providerId="AD"/>
  <p188:author id="{217777DF-70CF-B8D0-F1CE-CC22EC46EB5B}" name="De las Heras, Gema" initials="DlHG" userId="S::gdelasheras@ftc.gov::fd5066c9-a0b1-4a57-b1aa-703639499c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9EA"/>
    <a:srgbClr val="007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01AD46-368C-40BE-8DA5-5F2BF5DC2791}" v="8" dt="2022-12-28T15:05:50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3" autoAdjust="0"/>
    <p:restoredTop sz="69231" autoAdjust="0"/>
  </p:normalViewPr>
  <p:slideViewPr>
    <p:cSldViewPr snapToGrid="0">
      <p:cViewPr varScale="1">
        <p:scale>
          <a:sx n="46" d="100"/>
          <a:sy n="46" d="100"/>
        </p:scale>
        <p:origin x="1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AD54C-A023-4B71-8E75-8FA5339ED7F5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F894B-7A2A-4F2B-877E-5CA406E7A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6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3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tu o alguien que conoces detecta una estafa, a la Comisión Federal de Comercio le gustaría saberlo. Por favor visita ReporteFraude.ftc.gov o llama al 1-877-FTC-HELP para reportar una estafa. Al denunciar un fraude, puedes ayudar a los investigadores de la FTC a identificar a los estafadores y detenerlos antes de que obtengan el dinero que alguien ganó con tanto esfuerzo. Realmente hace la diferencia.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13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Gracias por tomar el tiempo de hablar conmigo hoy y por compartir tus historias con el grupo. Espero que haya sido útil. ¿Hay alguna pregunta?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ES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te reúnes en persona, recuerda a las personas que asistieron que se lleven materiales para amigos y familiares. ¡Gracias!</a:t>
            </a:r>
            <a:endParaRPr lang="en-US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58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Bienvenida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presentaciones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Reparte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materiales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educativos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tienes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alguno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r>
              <a:rPr lang="es-ES" sz="2800" dirty="0">
                <a:solidFill>
                  <a:srgbClr val="000000"/>
                </a:solidFill>
                <a:effectLst/>
              </a:rPr>
              <a:t>Tan solo por estar vivos, todos hemos estado expuestos a una cierta cantidad de estafas. Cada uno de nosotros probablemente tenemos algunas estrategias para lidiar con ellos, formas de detectarlos e ideas para evitarlos. Espero que podamos compartir algunas de esas experiencias hoy, porque juntos podemos ser más fuertes que los estafadores.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2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2800" dirty="0">
                <a:effectLst/>
                <a:latin typeface="Segoe UI Web (West European)"/>
              </a:rPr>
              <a:t>Así es como comienzan las estafas de romances: alguien se comunica contigo en las redes sociales y está interesado en conocerte. O tal vez conozcas a alguien especial en un sitio web o aplicación de citas. Pronto la persona quiere enviarte un mensaje o llamarte directamente (fuera del sitio web o la aplicación).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90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2800" dirty="0">
                <a:effectLst/>
                <a:latin typeface="Segoe UI Web (West European)"/>
              </a:rPr>
              <a:t>¿Qué pasa después? A menudo, la persona trata de moverse rápidamente: profesando su amor, saliendo del sitio de citas a correos electrónicos o llamadas telefónicas regulares, y encontrando rápidamente una razón para que envíes dinero. Todas esas son banderas rojas serias que apuntan a alguien que está detrás de tu dinero, no enamorado de ti. La solicitud de dinero podría ser para un boleto para visitarte... tal vez para cirugía (para el estafador o un supuesto miembro de la familia), o para algún tipo de problema legal o problemas con su visa de viaje.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15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4000" dirty="0">
                <a:effectLst/>
                <a:latin typeface="Segoe UI Web (West European)"/>
              </a:rPr>
              <a:t>Los estafadores de romances son maestros a la hora de disfrazarse para ocultar quién son. Los estafadores crean perfiles falsos de todas las edades, géneros y orientaciones sexuales. A veces, usan fotos de otras personas, incluso fotos robadas de personal militar real. Pueden estudiar tu información en línea y luego pretender tener intereses comunes. Crean relaciones, algunos incluso pretenden planear bodas, antes de desaparecer con tu dinero.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s-ES" sz="4000" dirty="0">
              <a:effectLst/>
              <a:latin typeface="Segoe UI Web (West European)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4000" dirty="0">
                <a:effectLst/>
                <a:latin typeface="Segoe UI Web (West European)"/>
              </a:rPr>
              <a:t>Si recibes uno de estos mensajes, ¿qué harías? [DISCUSIÓN]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s-ES" sz="4000" dirty="0">
              <a:effectLst/>
              <a:latin typeface="Segoe UI Web (West European)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4000" dirty="0">
                <a:effectLst/>
                <a:latin typeface="Segoe UI Web (West European)"/>
              </a:rPr>
              <a:t>Indicaciones: 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4000" dirty="0">
                <a:effectLst/>
                <a:latin typeface="Segoe UI Web (West European)"/>
              </a:rPr>
              <a:t>¿Conoces a alguien que haya probado las citas en línea (tal vez lo hayas intentado o tal vez un amigo o familiar lo haya hecho)? 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4000" dirty="0">
                <a:effectLst/>
                <a:latin typeface="Segoe UI Web (West European)"/>
              </a:rPr>
              <a:t>¿Cuáles son algunas de las formas en que los estafadores pueden disfrazarse o algunas tácticas que usan? 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effectLst/>
                <a:latin typeface="Segoe UI Web (West European)"/>
              </a:rPr>
              <a:t>¿Qué viene después? ¿Alguna vez le ha pedido dinero un interés amoroso en línea? [DISCUSIÓN]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F894B-7A2A-4F2B-877E-5CA406E7AC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439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2800" dirty="0">
                <a:effectLst/>
                <a:latin typeface="Segoe UI Web (West European)"/>
              </a:rPr>
              <a:t>Los estafadores quieren tu dinero. Y te pedirán que lo envíes de una manera que dificulte rastrearlo, generalmente mediante transferencia bancaria, tarjeta prepagada, tarjeta de regalo o criptomoneda. Si envías dinero utilizando cualquiera de estos métodos, es como enviar en efectivo, y es casi imposible recuperarlo una vez que se envía. 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00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00" dirty="0">
                <a:effectLst/>
                <a:latin typeface="Segoe UI Web (West European)"/>
              </a:rPr>
              <a:t>Entonces, si alguien que conoces estuviera en esta situación, ¿qué le dirías? </a:t>
            </a:r>
          </a:p>
          <a:p>
            <a:endParaRPr lang="es-ES" sz="2800" dirty="0">
              <a:effectLst/>
              <a:latin typeface="Segoe UI Web (West European)"/>
            </a:endParaRPr>
          </a:p>
          <a:p>
            <a:r>
              <a:rPr lang="es-ES" sz="2800" dirty="0">
                <a:effectLst/>
                <a:latin typeface="Segoe UI Web (West European)"/>
              </a:rPr>
              <a:t>[DISCUSIÓN]</a:t>
            </a:r>
          </a:p>
          <a:p>
            <a:r>
              <a:rPr lang="es-ES" sz="2800" dirty="0">
                <a:effectLst/>
                <a:latin typeface="Segoe UI Web (West European)"/>
              </a:rPr>
              <a:t>Indicaciones: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effectLst/>
                <a:latin typeface="Segoe UI Web (West European)"/>
              </a:rPr>
              <a:t>Compruébalo (¿Qué sabes realmente sobre la persona? ¿Viste alguna de esas banderas rojas en el camino? ¿Qué pasaría si no envías dinero? ¿Qué pasaría si envías dinero y nunca lo vuelves a ver, ni a la persona?)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effectLst/>
              <a:latin typeface="Segoe UI Web (West European)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800" dirty="0">
                <a:effectLst/>
                <a:latin typeface="Segoe UI Web (West European)"/>
              </a:rPr>
              <a:t>Hagas lo que hagas, no envíes dinero, no transfieras dinero, ni obtengas una tarjeta prepagada o envíes dinero de ninguna otra manera.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4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00" dirty="0">
                <a:effectLst/>
                <a:latin typeface="Segoe UI Web (West European)"/>
              </a:rPr>
              <a:t>¿Qué puedes hacer con las estafas de romances? </a:t>
            </a:r>
          </a:p>
          <a:p>
            <a:endParaRPr lang="es-ES" sz="2800" dirty="0">
              <a:effectLst/>
              <a:latin typeface="Segoe UI Web (West European)"/>
            </a:endParaRPr>
          </a:p>
          <a:p>
            <a:r>
              <a:rPr lang="es-ES" sz="2800" dirty="0">
                <a:effectLst/>
                <a:latin typeface="Segoe UI Web (West European)"/>
              </a:rPr>
              <a:t>Siempre tómalo con calma. Habla con alguien en quien confíes. ¿Están preocupados por tu nuevo interés amoroso tus amigos o familiares? Nunca transfieras dinero, códigos PIN de tarjetas prepagadas o de regalo, ni envíes efectivo a un interés amoroso en línea. No recuperarás tu dinero. Pasa esta información a un amigo. Puede que no hayas estado en esta situación, pero puedes conocer a alguien que sí lo haya hecho. O mejor aún, puede ayudar a tus amigos y familiares a reconocer esta estafa antes de que les suceda.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89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Estos son precisamente los tipos de conversaciones que esperamos que tengas cuando te conectes con tus amigos y familiares. Porque ya tienes esta experiencia y sabes mucho sobre muchas cosas, incluso cómo detectar y evitar este tipo de estafas.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E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Apuesto a que conoces a alguien que podría beneficiarse de un poco de ayuda o información adicional. Así que pásalo. Habla con ellos. Comparte tu experiencia. Dales un volante o un </a:t>
            </a:r>
            <a:r>
              <a:rPr lang="es-ES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marcalibros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recordarles. Diles dónde pueden encontrar más información en el sitio web de la FTC, en ftc.gov/</a:t>
            </a:r>
            <a:r>
              <a:rPr lang="es-ES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pasalo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5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E1CEB8-B021-48B1-B97D-6C10F1E16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/>
        </p:blipFill>
        <p:spPr>
          <a:xfrm>
            <a:off x="-1" y="-11433"/>
            <a:ext cx="12192001" cy="68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71C72B-8F53-476D-9BBA-D0CAB2FA6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98242-E51D-49A6-82EB-48F9D9FAD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14964-625A-40EF-87A3-A142654D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9EEC0-97E3-4EAB-A8BE-B8FA1439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83145-0434-49B4-AF12-C7BCE756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9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A3A6A57-FC89-46AC-A8B6-FEBD1109EA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8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748259-5DD2-4F85-8C89-56C769117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" y="0"/>
            <a:ext cx="12190873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9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14A146F-C2A5-4173-A9EF-A24644B8E7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4" y="0"/>
            <a:ext cx="12187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9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8C79-F875-48FD-B352-F7F8E90D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AA8CF4-4DF2-4C09-82DF-50D9735E3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13FCC-0F33-43C4-A641-3FB2891CD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E4130-BC96-451E-AB63-E864A741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9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0F82C-15A4-4BB1-9385-848F7B7D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A4B6E-5226-4C90-8985-5D5D5782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30B88-49D0-4F0C-9B50-FE7264326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0809F-2742-4037-8FAF-6B57B87C8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925F4-79F3-4537-B14F-D5BCBA8D0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31BB9-14E6-408B-8550-F60462E78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327F1-2B69-41D2-AD5E-18AB278B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ED08F-F71E-4838-883D-22B1AB98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FA704-DDE7-465B-875C-A66F61BDD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0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5CD3-DAC8-46F9-B0EB-CE8FF727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EF394-B231-499C-BFFB-11A503BA8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7CBB6-66D7-459A-A8FA-D1AC790A7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71B2B-D644-4D9A-9C77-DAEDE6FC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5CC1E-DA33-49BD-9AC3-EC7CE94E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0973E-A44D-45E9-AA0F-3313CFCC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4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DC6A2-6CA8-4177-AB0B-FA520D77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7A41A-85C3-4BFC-841E-A510BE205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297E6-0F82-421A-9705-4618E7DDD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51099-BE66-4425-B3EA-9E88441A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6B7ED-AF0B-4F96-9810-8CCEB956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3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A3D31B-6256-4BA3-A398-0162C524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57AFD-D7B3-448C-A725-171478E2E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E09EC-3B8F-4796-942C-A7F1B39B8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35962-18F8-4BEB-9BBE-A75668510FBC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BA487-05B9-4038-946D-229724ED3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6FD68-DAD6-4748-8540-399AE0806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884517-9AB6-49A4-BD96-ED76AC4A3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101" y="5697260"/>
            <a:ext cx="2988075" cy="8897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9A7FA0-38DE-4DC4-B9A9-FB68BB255AC1}"/>
              </a:ext>
            </a:extLst>
          </p:cNvPr>
          <p:cNvCxnSpPr/>
          <p:nvPr/>
        </p:nvCxnSpPr>
        <p:spPr>
          <a:xfrm>
            <a:off x="6096000" y="5799221"/>
            <a:ext cx="0" cy="68580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6F08DBB-8C5B-4B28-AC2A-899D7534A1D0}"/>
              </a:ext>
            </a:extLst>
          </p:cNvPr>
          <p:cNvSpPr txBox="1"/>
          <p:nvPr/>
        </p:nvSpPr>
        <p:spPr>
          <a:xfrm>
            <a:off x="6236369" y="5880511"/>
            <a:ext cx="32393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ftc.gov/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pasalo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0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4974571" y="4512365"/>
            <a:ext cx="3980586" cy="190831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r>
              <a:rPr lang="en-US" sz="2600" b="1" dirty="0">
                <a:solidFill>
                  <a:srgbClr val="007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ReporteFraude.ftc.gov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1-877-FTC-HELP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endParaRPr lang="en-US" sz="2600" b="1" dirty="0">
              <a:solidFill>
                <a:srgbClr val="007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9C2973-2071-43BA-A73E-6A6266D75B2E}"/>
              </a:ext>
            </a:extLst>
          </p:cNvPr>
          <p:cNvSpPr txBox="1">
            <a:spLocks/>
          </p:cNvSpPr>
          <p:nvPr/>
        </p:nvSpPr>
        <p:spPr>
          <a:xfrm>
            <a:off x="3565047" y="3189384"/>
            <a:ext cx="5189495" cy="11352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Repórtalo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CEFFAEB-42A5-4751-979E-D42CA2874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42" y="4512365"/>
            <a:ext cx="1667892" cy="16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0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4169501" y="4512365"/>
            <a:ext cx="3980586" cy="19083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r>
              <a:rPr lang="en-US" sz="2600" b="1" dirty="0">
                <a:solidFill>
                  <a:srgbClr val="007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600" b="1" dirty="0" err="1">
                <a:solidFill>
                  <a:srgbClr val="007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r>
              <a:rPr lang="en-US" sz="2600" b="1" dirty="0">
                <a:solidFill>
                  <a:srgbClr val="007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endParaRPr lang="en-US" sz="2600" b="1" dirty="0">
              <a:solidFill>
                <a:srgbClr val="007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9C2973-2071-43BA-A73E-6A6266D75B2E}"/>
              </a:ext>
            </a:extLst>
          </p:cNvPr>
          <p:cNvSpPr txBox="1">
            <a:spLocks/>
          </p:cNvSpPr>
          <p:nvPr/>
        </p:nvSpPr>
        <p:spPr>
          <a:xfrm>
            <a:off x="3565047" y="3189384"/>
            <a:ext cx="5189495" cy="11352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224595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0AC50-5436-4462-95A2-7FC1897FA2DC}"/>
              </a:ext>
            </a:extLst>
          </p:cNvPr>
          <p:cNvSpPr txBox="1">
            <a:spLocks/>
          </p:cNvSpPr>
          <p:nvPr/>
        </p:nvSpPr>
        <p:spPr>
          <a:xfrm>
            <a:off x="3365770" y="2836759"/>
            <a:ext cx="8161506" cy="8041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>
                <a:latin typeface="Arial" panose="020B0604020202020204" pitchFamily="34" charset="0"/>
                <a:cs typeface="Arial" panose="020B0604020202020204" pitchFamily="34" charset="0"/>
              </a:rPr>
              <a:t>Estafas de romances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41AE7A-ABFC-4D29-BC5E-B88754006CA1}"/>
              </a:ext>
            </a:extLst>
          </p:cNvPr>
          <p:cNvCxnSpPr>
            <a:cxnSpLocks/>
          </p:cNvCxnSpPr>
          <p:nvPr/>
        </p:nvCxnSpPr>
        <p:spPr>
          <a:xfrm>
            <a:off x="3161241" y="2998243"/>
            <a:ext cx="0" cy="1141678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7BA6FE5-C5F5-4766-9F2C-0174D97F8BA0}"/>
              </a:ext>
            </a:extLst>
          </p:cNvPr>
          <p:cNvSpPr/>
          <p:nvPr/>
        </p:nvSpPr>
        <p:spPr>
          <a:xfrm>
            <a:off x="1708735" y="2998243"/>
            <a:ext cx="1141678" cy="1141678"/>
          </a:xfrm>
          <a:prstGeom prst="ellipse">
            <a:avLst/>
          </a:prstGeom>
          <a:solidFill>
            <a:srgbClr val="D9E9E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Business impersonator scams icon">
            <a:extLst>
              <a:ext uri="{FF2B5EF4-FFF2-40B4-BE49-F238E27FC236}">
                <a16:creationId xmlns:a16="http://schemas.microsoft.com/office/drawing/2014/main" id="{EBF4D161-EC64-4FD3-8FC7-90ED3F7C9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6316" y="3197782"/>
            <a:ext cx="1074814" cy="7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3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AF01-F160-4F0D-900F-EC8829A01EE9}"/>
              </a:ext>
            </a:extLst>
          </p:cNvPr>
          <p:cNvSpPr txBox="1">
            <a:spLocks/>
          </p:cNvSpPr>
          <p:nvPr/>
        </p:nvSpPr>
        <p:spPr>
          <a:xfrm>
            <a:off x="1887166" y="488007"/>
            <a:ext cx="8511702" cy="6404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Funcionan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así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1535142" y="2519978"/>
            <a:ext cx="7489099" cy="36774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396875">
              <a:lnSpc>
                <a:spcPct val="150000"/>
              </a:lnSpc>
              <a:spcAft>
                <a:spcPts val="1200"/>
              </a:spcAft>
              <a:buClr>
                <a:srgbClr val="007481"/>
              </a:buClr>
              <a:buBlip>
                <a:blip r:embed="rId3"/>
              </a:buBlip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Alguien se pone en contacto contigo en las redes sociales</a:t>
            </a:r>
          </a:p>
          <a:p>
            <a:pPr marL="396875" indent="-396875">
              <a:lnSpc>
                <a:spcPct val="150000"/>
              </a:lnSpc>
              <a:spcAft>
                <a:spcPts val="1200"/>
              </a:spcAft>
              <a:buClr>
                <a:srgbClr val="007481"/>
              </a:buClr>
              <a:buBlip>
                <a:blip r:embed="rId3"/>
              </a:buBlip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Conoces a alguien en un sitio web de citas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Clr>
                <a:srgbClr val="007481"/>
              </a:buClr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1" indent="-347663">
              <a:lnSpc>
                <a:spcPct val="150000"/>
              </a:lnSpc>
              <a:spcAft>
                <a:spcPts val="1200"/>
              </a:spcAft>
              <a:buClr>
                <a:srgbClr val="86BABC"/>
              </a:buClr>
              <a:buSzPct val="93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1" indent="-347663">
              <a:lnSpc>
                <a:spcPct val="150000"/>
              </a:lnSpc>
              <a:spcAft>
                <a:spcPts val="1200"/>
              </a:spcAft>
              <a:buClr>
                <a:srgbClr val="86BABC"/>
              </a:buClr>
              <a:buSzPct val="93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1" indent="-347663">
              <a:lnSpc>
                <a:spcPct val="150000"/>
              </a:lnSpc>
              <a:spcAft>
                <a:spcPts val="1200"/>
              </a:spcAft>
              <a:buClr>
                <a:srgbClr val="86BABC"/>
              </a:buClr>
              <a:buSzPct val="93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4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AF01-F160-4F0D-900F-EC8829A01EE9}"/>
              </a:ext>
            </a:extLst>
          </p:cNvPr>
          <p:cNvSpPr txBox="1">
            <a:spLocks/>
          </p:cNvSpPr>
          <p:nvPr/>
        </p:nvSpPr>
        <p:spPr>
          <a:xfrm>
            <a:off x="1887166" y="488007"/>
            <a:ext cx="8511702" cy="6404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 que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pasa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1693200" y="2458720"/>
            <a:ext cx="9902880" cy="408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Rápidamente dicen estar enamorados de ti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Te piden dinero para comprar un boleto de avión o para una emergencia</a:t>
            </a:r>
          </a:p>
          <a:p>
            <a:pPr marL="0" indent="0"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8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AF01-F160-4F0D-900F-EC8829A01EE9}"/>
              </a:ext>
            </a:extLst>
          </p:cNvPr>
          <p:cNvSpPr txBox="1">
            <a:spLocks/>
          </p:cNvSpPr>
          <p:nvPr/>
        </p:nvSpPr>
        <p:spPr>
          <a:xfrm>
            <a:off x="1887166" y="488007"/>
            <a:ext cx="8511702" cy="6404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1693200" y="2458720"/>
            <a:ext cx="9902880" cy="408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1200"/>
              </a:spcAft>
              <a:buClr>
                <a:srgbClr val="86BABC"/>
              </a:buClr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 convincentes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1200"/>
              </a:spcAft>
              <a:buClr>
                <a:srgbClr val="86BABC"/>
              </a:buClr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es-E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Aprovechan tus emociones</a:t>
            </a: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1200"/>
              </a:spcAft>
              <a:buClr>
                <a:srgbClr val="86BAB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3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AF01-F160-4F0D-900F-EC8829A01EE9}"/>
              </a:ext>
            </a:extLst>
          </p:cNvPr>
          <p:cNvSpPr txBox="1">
            <a:spLocks/>
          </p:cNvSpPr>
          <p:nvPr/>
        </p:nvSpPr>
        <p:spPr>
          <a:xfrm>
            <a:off x="1887166" y="488007"/>
            <a:ext cx="8511702" cy="6404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Dinero, dinero, dinero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1595259" y="2541877"/>
            <a:ext cx="8511701" cy="401452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Transferencia bancaria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Tarjetas prepagadas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Tarjetas de regalo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Criptomoneda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Cualquiera de estos = enviar dinero en efectivo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7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AF01-F160-4F0D-900F-EC8829A01EE9}"/>
              </a:ext>
            </a:extLst>
          </p:cNvPr>
          <p:cNvSpPr txBox="1">
            <a:spLocks/>
          </p:cNvSpPr>
          <p:nvPr/>
        </p:nvSpPr>
        <p:spPr>
          <a:xfrm>
            <a:off x="1887166" y="488007"/>
            <a:ext cx="8511702" cy="6404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 que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dicen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respuesta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1595259" y="2541877"/>
            <a:ext cx="8511701" cy="401452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s-ES" dirty="0">
                <a:effectLst/>
                <a:latin typeface="Segoe UI Web (West European)"/>
              </a:rPr>
              <a:t>"Ojalá pudiera ir a conocerte, pero no tengo suficiente $$$ para un boleto de avión".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s-ES" dirty="0">
                <a:effectLst/>
                <a:latin typeface="Segoe UI Web (West European)"/>
              </a:rPr>
              <a:t>"Quiero ir a visitarte, pero mi hijo está enfermo y no tengo $$$ para llevarlo al médico". </a:t>
            </a:r>
            <a:endParaRPr lang="es-E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s-ES" dirty="0">
                <a:effectLst/>
                <a:latin typeface="Segoe UI Web (West European)"/>
              </a:rPr>
              <a:t>"Si solo pudiera obtener una visa, podríamos estar juntos. ¿Puedes enviar $$$ para ayudar a pagar?"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59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AF01-F160-4F0D-900F-EC8829A01EE9}"/>
              </a:ext>
            </a:extLst>
          </p:cNvPr>
          <p:cNvSpPr txBox="1">
            <a:spLocks/>
          </p:cNvSpPr>
          <p:nvPr/>
        </p:nvSpPr>
        <p:spPr>
          <a:xfrm>
            <a:off x="1887166" y="488007"/>
            <a:ext cx="8511702" cy="6404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1599828" y="2489183"/>
            <a:ext cx="8087407" cy="36774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Tómalo siempre con calma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Nunca envíes dinero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Pasa esta información a un amigo</a:t>
            </a:r>
          </a:p>
        </p:txBody>
      </p:sp>
    </p:spTree>
    <p:extLst>
      <p:ext uri="{BB962C8B-B14F-4D97-AF65-F5344CB8AC3E}">
        <p14:creationId xmlns:p14="http://schemas.microsoft.com/office/powerpoint/2010/main" val="396301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2052465" y="3190462"/>
            <a:ext cx="8784313" cy="24350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Comienza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conversación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Comparte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lo que sabes,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tus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estrategias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e ideas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Obtén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007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ftc.gov/</a:t>
            </a:r>
            <a:r>
              <a:rPr lang="en-US" sz="2600" b="1" dirty="0" err="1">
                <a:solidFill>
                  <a:srgbClr val="007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pasalo</a:t>
            </a:r>
            <a:endParaRPr lang="en-US" sz="2600" b="1" dirty="0">
              <a:solidFill>
                <a:srgbClr val="007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66F1C9C-4ECE-4EAD-9167-89358F915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60" y="2933037"/>
            <a:ext cx="991925" cy="991925"/>
          </a:xfrm>
          <a:prstGeom prst="rect">
            <a:avLst/>
          </a:prstGeom>
        </p:spPr>
      </p:pic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E7C8CFDC-EC87-4B62-800B-27A4FED8A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557" y="4807608"/>
            <a:ext cx="1120221" cy="73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3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1098</Words>
  <Application>Microsoft Office PowerPoint</Application>
  <PresentationFormat>Widescreen</PresentationFormat>
  <Paragraphs>78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Segoe UI Web (West European)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Trade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Apanaviciute, Daniele</dc:creator>
  <cp:lastModifiedBy>Miranda, Cristina</cp:lastModifiedBy>
  <cp:revision>30</cp:revision>
  <dcterms:created xsi:type="dcterms:W3CDTF">2022-09-22T20:30:32Z</dcterms:created>
  <dcterms:modified xsi:type="dcterms:W3CDTF">2022-12-29T15:27:32Z</dcterms:modified>
</cp:coreProperties>
</file>