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3736843-50C2-E8AF-5A3E-B6FBB55EF309}" name="Chang, June" initials="CJ" userId="S::jchang2@ftc.gov::a2880e9e-7fd3-442c-a3ee-879b347858e2" providerId="AD"/>
  <p188:author id="{99B8F26C-7ADC-CAF0-01E9-0399FD000F46}" name="Krown, Kira" initials="KK" userId="S::kkrown@ftc.gov::5dde51ba-376a-4844-b0d7-b0c7f35a321b" providerId="AD"/>
  <p188:author id="{217777DF-70CF-B8D0-F1CE-CC22EC46EB5B}" name="De las Heras, Gema" initials="DlHG" userId="S::gdelasheras@ftc.gov::fd5066c9-a0b1-4a57-b1aa-703639499cf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9EA"/>
    <a:srgbClr val="0074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3" autoAdjust="0"/>
    <p:restoredTop sz="69231" autoAdjust="0"/>
  </p:normalViewPr>
  <p:slideViewPr>
    <p:cSldViewPr snapToGrid="0">
      <p:cViewPr varScale="1">
        <p:scale>
          <a:sx n="88" d="100"/>
          <a:sy n="88" d="100"/>
        </p:scale>
        <p:origin x="14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 las Heras, Gema" userId="fd5066c9-a0b1-4a57-b1aa-703639499cf0" providerId="ADAL" clId="{90E1D4FC-5538-4AF8-B810-C52B4F8EA6A5}"/>
    <pc:docChg chg="custSel delSld modSld">
      <pc:chgData name="De las Heras, Gema" userId="fd5066c9-a0b1-4a57-b1aa-703639499cf0" providerId="ADAL" clId="{90E1D4FC-5538-4AF8-B810-C52B4F8EA6A5}" dt="2022-12-23T17:19:05.009" v="609" actId="313"/>
      <pc:docMkLst>
        <pc:docMk/>
      </pc:docMkLst>
      <pc:sldChg chg="modSp mod modNotesTx">
        <pc:chgData name="De las Heras, Gema" userId="fd5066c9-a0b1-4a57-b1aa-703639499cf0" providerId="ADAL" clId="{90E1D4FC-5538-4AF8-B810-C52B4F8EA6A5}" dt="2022-12-23T17:10:44.744" v="352" actId="20577"/>
        <pc:sldMkLst>
          <pc:docMk/>
          <pc:sldMk cId="1169399960" sldId="258"/>
        </pc:sldMkLst>
        <pc:spChg chg="mod">
          <ac:chgData name="De las Heras, Gema" userId="fd5066c9-a0b1-4a57-b1aa-703639499cf0" providerId="ADAL" clId="{90E1D4FC-5538-4AF8-B810-C52B4F8EA6A5}" dt="2022-12-23T17:06:17.840" v="212" actId="27636"/>
          <ac:spMkLst>
            <pc:docMk/>
            <pc:sldMk cId="1169399960" sldId="258"/>
            <ac:spMk id="3" creationId="{83917F1E-4F78-420A-ADA8-EA436A817C31}"/>
          </ac:spMkLst>
        </pc:spChg>
      </pc:sldChg>
      <pc:sldChg chg="modSp mod modNotesTx">
        <pc:chgData name="De las Heras, Gema" userId="fd5066c9-a0b1-4a57-b1aa-703639499cf0" providerId="ADAL" clId="{90E1D4FC-5538-4AF8-B810-C52B4F8EA6A5}" dt="2022-12-23T17:11:54.423" v="388" actId="20577"/>
        <pc:sldMkLst>
          <pc:docMk/>
          <pc:sldMk cId="3286965737" sldId="259"/>
        </pc:sldMkLst>
        <pc:spChg chg="mod">
          <ac:chgData name="De las Heras, Gema" userId="fd5066c9-a0b1-4a57-b1aa-703639499cf0" providerId="ADAL" clId="{90E1D4FC-5538-4AF8-B810-C52B4F8EA6A5}" dt="2022-12-23T16:54:47.690" v="5" actId="20577"/>
          <ac:spMkLst>
            <pc:docMk/>
            <pc:sldMk cId="3286965737" sldId="259"/>
            <ac:spMk id="2" creationId="{A22FAF01-F160-4F0D-900F-EC8829A01EE9}"/>
          </ac:spMkLst>
        </pc:spChg>
        <pc:spChg chg="mod">
          <ac:chgData name="De las Heras, Gema" userId="fd5066c9-a0b1-4a57-b1aa-703639499cf0" providerId="ADAL" clId="{90E1D4FC-5538-4AF8-B810-C52B4F8EA6A5}" dt="2022-12-23T16:55:23.261" v="7"/>
          <ac:spMkLst>
            <pc:docMk/>
            <pc:sldMk cId="3286965737" sldId="259"/>
            <ac:spMk id="4" creationId="{BB74B5E5-31C4-48DD-892C-D54E44581120}"/>
          </ac:spMkLst>
        </pc:spChg>
      </pc:sldChg>
      <pc:sldChg chg="modNotesTx">
        <pc:chgData name="De las Heras, Gema" userId="fd5066c9-a0b1-4a57-b1aa-703639499cf0" providerId="ADAL" clId="{90E1D4FC-5538-4AF8-B810-C52B4F8EA6A5}" dt="2022-12-23T17:13:27.664" v="407" actId="20577"/>
        <pc:sldMkLst>
          <pc:docMk/>
          <pc:sldMk cId="452596315" sldId="260"/>
        </pc:sldMkLst>
      </pc:sldChg>
      <pc:sldChg chg="modNotesTx">
        <pc:chgData name="De las Heras, Gema" userId="fd5066c9-a0b1-4a57-b1aa-703639499cf0" providerId="ADAL" clId="{90E1D4FC-5538-4AF8-B810-C52B4F8EA6A5}" dt="2022-12-23T17:19:05.009" v="609" actId="313"/>
        <pc:sldMkLst>
          <pc:docMk/>
          <pc:sldMk cId="2367534668" sldId="261"/>
        </pc:sldMkLst>
      </pc:sldChg>
      <pc:sldChg chg="modSp mod modNotesTx">
        <pc:chgData name="De las Heras, Gema" userId="fd5066c9-a0b1-4a57-b1aa-703639499cf0" providerId="ADAL" clId="{90E1D4FC-5538-4AF8-B810-C52B4F8EA6A5}" dt="2022-12-23T17:18:53.685" v="608" actId="313"/>
        <pc:sldMkLst>
          <pc:docMk/>
          <pc:sldMk cId="3963012123" sldId="266"/>
        </pc:sldMkLst>
        <pc:spChg chg="mod">
          <ac:chgData name="De las Heras, Gema" userId="fd5066c9-a0b1-4a57-b1aa-703639499cf0" providerId="ADAL" clId="{90E1D4FC-5538-4AF8-B810-C52B4F8EA6A5}" dt="2022-12-23T17:13:55.385" v="413" actId="20577"/>
          <ac:spMkLst>
            <pc:docMk/>
            <pc:sldMk cId="3963012123" sldId="266"/>
            <ac:spMk id="3" creationId="{83917F1E-4F78-420A-ADA8-EA436A817C31}"/>
          </ac:spMkLst>
        </pc:spChg>
      </pc:sldChg>
      <pc:sldChg chg="del">
        <pc:chgData name="De las Heras, Gema" userId="fd5066c9-a0b1-4a57-b1aa-703639499cf0" providerId="ADAL" clId="{90E1D4FC-5538-4AF8-B810-C52B4F8EA6A5}" dt="2022-12-23T16:57:23.786" v="15" actId="2696"/>
        <pc:sldMkLst>
          <pc:docMk/>
          <pc:sldMk cId="3578483371" sldId="267"/>
        </pc:sldMkLst>
      </pc:sldChg>
      <pc:sldChg chg="del">
        <pc:chgData name="De las Heras, Gema" userId="fd5066c9-a0b1-4a57-b1aa-703639499cf0" providerId="ADAL" clId="{90E1D4FC-5538-4AF8-B810-C52B4F8EA6A5}" dt="2022-12-23T16:56:10.090" v="12" actId="2696"/>
        <pc:sldMkLst>
          <pc:docMk/>
          <pc:sldMk cId="1286314107" sldId="2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AD54C-A023-4B71-8E75-8FA5339ED7F5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F894B-7A2A-4F2B-877E-5CA406E7A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61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F894B-7A2A-4F2B-877E-5CA406E7AC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3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Bienvenida</a:t>
            </a:r>
            <a:r>
              <a:rPr lang="en-U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presentaciones</a:t>
            </a:r>
            <a:r>
              <a:rPr lang="en-U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Reparte</a:t>
            </a:r>
            <a:r>
              <a:rPr lang="en-U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materiales</a:t>
            </a:r>
            <a:r>
              <a:rPr lang="en-U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educativos</a:t>
            </a:r>
            <a:r>
              <a:rPr lang="en-U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tienes</a:t>
            </a:r>
            <a:r>
              <a:rPr lang="en-U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alguno</a:t>
            </a:r>
            <a:r>
              <a:rPr lang="en-U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r>
              <a:rPr lang="es-ES" sz="1800" dirty="0">
                <a:solidFill>
                  <a:srgbClr val="000000"/>
                </a:solidFill>
                <a:effectLst/>
              </a:rPr>
              <a:t>Tan solo por estar vivos, todos hemos estado expuestos a una cierta cantidad de estafas. Cada uno de nosotros probablemente tenemos algunas estrategias para lidiar con ellos, formas de detectarlos e ideas para evitarlos. Espero que podamos compartir algunas de esas experiencias hoy, porque juntos podemos ser más fuertes que los estafadores.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F894B-7A2A-4F2B-877E-5CA406E7AC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26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2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</a:t>
            </a:r>
            <a:r>
              <a:rPr lang="es-ES" sz="1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í</a:t>
            </a:r>
            <a:r>
              <a:rPr lang="es-ES" sz="12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es como funcionan: recibes una llamada de alguien que dice ser t</a:t>
            </a:r>
            <a:r>
              <a:rPr lang="es-ES" sz="1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é</a:t>
            </a:r>
            <a:r>
              <a:rPr lang="es-ES" sz="12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cnico en computaci</a:t>
            </a:r>
            <a:r>
              <a:rPr lang="es-ES" sz="1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ó</a:t>
            </a:r>
            <a:r>
              <a:rPr lang="es-ES" sz="12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n. Podr</a:t>
            </a:r>
            <a:r>
              <a:rPr lang="es-ES" sz="1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í</a:t>
            </a:r>
            <a:r>
              <a:rPr lang="es-ES" sz="12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 decir que son de una empresa conocida como Microsoft o Apple. Te dicen que hay un virus u otro programa malicioso en tu computadora. Dicen que tendr</a:t>
            </a:r>
            <a:r>
              <a:rPr lang="es-ES" sz="1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ás</a:t>
            </a:r>
            <a:r>
              <a:rPr lang="es-ES" sz="12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que darles acceso remoto a tu computadora o comprar un nuevo software para arreglarlo. A veces, no es una llamada. En su lugar, recibes un mensaje emergente, también conocido como “pop-up” que dice que hay un problema con tu computadora y perder</a:t>
            </a:r>
            <a:r>
              <a:rPr lang="es-ES" sz="1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ás</a:t>
            </a:r>
            <a:r>
              <a:rPr lang="es-ES" sz="12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todos tus datos si no llamas a un n</a:t>
            </a:r>
            <a:r>
              <a:rPr lang="es-ES" sz="1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ú</a:t>
            </a:r>
            <a:r>
              <a:rPr lang="es-ES" sz="12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mero gratuito inmediatamente.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2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 recibes una de estas llamadas o ventanas emergentes, </a:t>
            </a:r>
            <a:r>
              <a:rPr lang="es-ES" sz="1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¿</a:t>
            </a:r>
            <a:r>
              <a:rPr lang="es-ES" sz="12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</a:t>
            </a:r>
            <a:r>
              <a:rPr lang="es-ES" sz="1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é</a:t>
            </a:r>
            <a:r>
              <a:rPr lang="es-ES" sz="12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har</a:t>
            </a:r>
            <a:r>
              <a:rPr lang="es-ES" sz="12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í</a:t>
            </a:r>
            <a:r>
              <a:rPr lang="es-ES" sz="12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as?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2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Indicaciones: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¿Con quién podrías consultar? (Un amigo de confianza, busca la compañía en línea: el nombre y la palabra "estafa" para ver qué resultados encuentra).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vas a hacer? (Cuelga e ignore los números de teléfono que aparecen en los mensajes emergentes).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NO harás? (Dar a alguien el control de tu computadora; transferir dinero, comprar una tarjeta prepagada, una tarjeta de regalo, criptomoneda o enviar dinero de cualquier otra manera).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F894B-7A2A-4F2B-877E-5CA406E7AC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45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estafadores pueden ser convincentes y sofisticados. Para que la estafa parezca más real, a veces utilizan logotipos de empresas o sitios web conocidos.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estafadores también usan diferentes emociones (preocupación, miedo) para presionarte a enviar dinero, antes de que tengas tiempo para pensar.</a:t>
            </a:r>
            <a:endParaRPr lang="en-US" baseline="0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F894B-7A2A-4F2B-877E-5CA406E7AC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49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Estos estafadores pueden querer venderte servicios inútiles, robar tu número de tarjeta de crédito u obtener acceso a tu computadora para instalar malware, lo que les permitiría ver todo lo que hay en tu computadora.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estafador quiere tu dinero. Y el estafador te pedirá que lo envíes, generalmente mediante una transferencia bancaria, tarjeta prepagada, tarjeta de regalo o criptomoneda.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cualquier manera, es como enviar dinero en efectivo: desaparece de inmediato y es casi imposible de rastrear.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F894B-7A2A-4F2B-877E-5CA406E7AC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4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recibes una de estas llamadas, cuelga. Nunca le des control de tu computadora o la información de tu tarjeta de crédito a alguien que te llama inesperadamente. Una llamada de asistencia técnica que no espera es una estafa, incluso si el número es local o parece legítimo. Estos estafadores usan información de identificación de llamadas falsa para parecer empresas locales o empresas de confianza.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recibes un “pop-up” o mensaje emergente que te dice que llames al servicio de asistencia técnica, ignóralo. Algunos mensajes emergentes sobre problemas informáticos son legítimos, pero no llames a un número ni hagas clic en un enlace que aparece en un “pop-up” sobre un problema informático.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necesitas ayuda técnica, acude a alguien que conoces y en quien confías, y llama a un número de teléfono que sepas que es verdadero (los que aparecen en su búsqueda en internet no siempre son legítimos).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s-ES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F894B-7A2A-4F2B-877E-5CA406E7AC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89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Estos son precisamente los tipos </a:t>
            </a:r>
            <a:r>
              <a:rPr lang="es-ES" sz="180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conversaciones </a:t>
            </a:r>
            <a:r>
              <a:rPr lang="es-E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esperamos que tengas cuando te conectes con tus amigos y familiares. Porque ya tienes esta experiencia y sabes mucho sobre muchas cosas, incluso cómo detectar y evitar este tipo de estafas.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s-ES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Apuesto a que conoces a alguien que podría beneficiarse de un poco de ayuda o información adicional. Así que pásalo. Habla con ellos. Comparte tu experiencia. Dales un volante o un marcapáginas para recordarles. Diles dónde pueden encontrar más información en el sitio web de la FTC, en ftc.gov/</a:t>
            </a:r>
            <a:r>
              <a:rPr lang="es-ES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pasalo</a:t>
            </a:r>
            <a:r>
              <a:rPr lang="es-E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F894B-7A2A-4F2B-877E-5CA406E7AC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58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tu o alguien que conoces detecta una estafa, a la Comisión Federal de Comercio le gustaría saberlo. Por favor visita ReporteFraude.ftc.gov o llama al 1-877-FTC-HELP para reportar una estafa. Al denunciar un fraude, puedes ayudar a los investigadores de la FTC a identificar a los estafadores y detenerlos antes de que obtengan el dinero que alguien ganó con tanto esfuerzo. Realmente hace la diferencia.</a:t>
            </a:r>
            <a:endParaRPr lang="en-US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F894B-7A2A-4F2B-877E-5CA406E7AC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13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Gracias por tomar el tiempo de hablar conmigo hoy y por compartir sus historias con el grupo. Espero que haya sido útil. ¿Hay alguna pregunta?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s-ES" sz="18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se reúne en persona, recuerde a las personas que asistieron que se lleven materiales para amigos y familiares. ¡Gracias!</a:t>
            </a:r>
            <a:endParaRPr lang="en-US" sz="18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F894B-7A2A-4F2B-877E-5CA406E7AC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58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E1CEB8-B021-48B1-B97D-6C10F1E167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" r="64"/>
          <a:stretch/>
        </p:blipFill>
        <p:spPr>
          <a:xfrm>
            <a:off x="-1" y="-11433"/>
            <a:ext cx="12192001" cy="68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9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71C72B-8F53-476D-9BBA-D0CAB2FA65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98242-E51D-49A6-82EB-48F9D9FADC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14964-625A-40EF-87A3-A142654D4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5962-18F8-4BEB-9BBE-A75668510FBC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9EEC0-97E3-4EAB-A8BE-B8FA1439B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83145-0434-49B4-AF12-C7BCE7560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E90C-0AC6-48CF-8D50-8BDD3960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9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4A3A6A57-FC89-46AC-A8B6-FEBD1109EA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8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5748259-5DD2-4F85-8C89-56C7691170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" y="0"/>
            <a:ext cx="12190873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97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14A146F-C2A5-4173-A9EF-A24644B8E7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4" y="0"/>
            <a:ext cx="121872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9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28C79-F875-48FD-B352-F7F8E90DE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AA8CF4-4DF2-4C09-82DF-50D9735E3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5962-18F8-4BEB-9BBE-A75668510FBC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13FCC-0F33-43C4-A641-3FB2891CD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AE4130-BC96-451E-AB63-E864A7416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E90C-0AC6-48CF-8D50-8BDD3960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9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D0F82C-15A4-4BB1-9385-848F7B7D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5962-18F8-4BEB-9BBE-A75668510FBC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8A4B6E-5226-4C90-8985-5D5D57822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30B88-49D0-4F0C-9B50-FE7264326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E90C-0AC6-48CF-8D50-8BDD3960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0809F-2742-4037-8FAF-6B57B87C8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925F4-79F3-4537-B14F-D5BCBA8D0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31BB9-14E6-408B-8550-F60462E78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327F1-2B69-41D2-AD5E-18AB278BA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5962-18F8-4BEB-9BBE-A75668510FBC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ED08F-F71E-4838-883D-22B1AB98B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FFA704-DDE7-465B-875C-A66F61BDD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E90C-0AC6-48CF-8D50-8BDD3960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08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F5CD3-DAC8-46F9-B0EB-CE8FF7275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8EF394-B231-499C-BFFB-11A503BA8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7CBB6-66D7-459A-A8FA-D1AC790A7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C71B2B-D644-4D9A-9C77-DAEDE6FC2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5962-18F8-4BEB-9BBE-A75668510FBC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5CC1E-DA33-49BD-9AC3-EC7CE94EA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0973E-A44D-45E9-AA0F-3313CFCCD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E90C-0AC6-48CF-8D50-8BDD3960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4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DC6A2-6CA8-4177-AB0B-FA520D77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77A41A-85C3-4BFC-841E-A510BE205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297E6-0F82-421A-9705-4618E7DDD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5962-18F8-4BEB-9BBE-A75668510FBC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51099-BE66-4425-B3EA-9E88441A6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6B7ED-AF0B-4F96-9810-8CCEB956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E90C-0AC6-48CF-8D50-8BDD3960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3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A3D31B-6256-4BA3-A398-0162C524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57AFD-D7B3-448C-A725-171478E2E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E09EC-3B8F-4796-942C-A7F1B39B8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35962-18F8-4BEB-9BBE-A75668510FBC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BA487-05B9-4038-946D-229724ED37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6FD68-DAD6-4748-8540-399AE08066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DE90C-0AC6-48CF-8D50-8BDD3960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884517-9AB6-49A4-BD96-ED76AC4A3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0101" y="5697260"/>
            <a:ext cx="2988075" cy="88972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9A7FA0-38DE-4DC4-B9A9-FB68BB255AC1}"/>
              </a:ext>
            </a:extLst>
          </p:cNvPr>
          <p:cNvCxnSpPr/>
          <p:nvPr/>
        </p:nvCxnSpPr>
        <p:spPr>
          <a:xfrm>
            <a:off x="6096000" y="5799221"/>
            <a:ext cx="0" cy="68580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6F08DBB-8C5B-4B28-AC2A-899D7534A1D0}"/>
              </a:ext>
            </a:extLst>
          </p:cNvPr>
          <p:cNvSpPr txBox="1"/>
          <p:nvPr/>
        </p:nvSpPr>
        <p:spPr>
          <a:xfrm>
            <a:off x="6236369" y="5880511"/>
            <a:ext cx="323930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ftc.gov/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pasalo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00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0AC50-5436-4462-95A2-7FC1897FA2DC}"/>
              </a:ext>
            </a:extLst>
          </p:cNvPr>
          <p:cNvSpPr txBox="1">
            <a:spLocks/>
          </p:cNvSpPr>
          <p:nvPr/>
        </p:nvSpPr>
        <p:spPr>
          <a:xfrm>
            <a:off x="3365770" y="2836759"/>
            <a:ext cx="8161506" cy="8041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Estafas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asistencia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técnica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41AE7A-ABFC-4D29-BC5E-B88754006CA1}"/>
              </a:ext>
            </a:extLst>
          </p:cNvPr>
          <p:cNvCxnSpPr>
            <a:cxnSpLocks/>
          </p:cNvCxnSpPr>
          <p:nvPr/>
        </p:nvCxnSpPr>
        <p:spPr>
          <a:xfrm>
            <a:off x="3161241" y="2998243"/>
            <a:ext cx="0" cy="1141678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77BA6FE5-C5F5-4766-9F2C-0174D97F8BA0}"/>
              </a:ext>
            </a:extLst>
          </p:cNvPr>
          <p:cNvSpPr/>
          <p:nvPr/>
        </p:nvSpPr>
        <p:spPr>
          <a:xfrm>
            <a:off x="1708735" y="2998243"/>
            <a:ext cx="1141678" cy="1141678"/>
          </a:xfrm>
          <a:prstGeom prst="ellipse">
            <a:avLst/>
          </a:prstGeom>
          <a:solidFill>
            <a:srgbClr val="D9E9E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Business impersonator scams icon">
            <a:extLst>
              <a:ext uri="{FF2B5EF4-FFF2-40B4-BE49-F238E27FC236}">
                <a16:creationId xmlns:a16="http://schemas.microsoft.com/office/drawing/2014/main" id="{EBF4D161-EC64-4FD3-8FC7-90ED3F7C9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46316" y="3197782"/>
            <a:ext cx="1074814" cy="74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39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FAF01-F160-4F0D-900F-EC8829A01EE9}"/>
              </a:ext>
            </a:extLst>
          </p:cNvPr>
          <p:cNvSpPr txBox="1">
            <a:spLocks/>
          </p:cNvSpPr>
          <p:nvPr/>
        </p:nvSpPr>
        <p:spPr>
          <a:xfrm>
            <a:off x="1887166" y="488007"/>
            <a:ext cx="8511702" cy="6404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Funcionan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así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17F1E-4F78-420A-ADA8-EA436A817C31}"/>
              </a:ext>
            </a:extLst>
          </p:cNvPr>
          <p:cNvSpPr txBox="1">
            <a:spLocks/>
          </p:cNvSpPr>
          <p:nvPr/>
        </p:nvSpPr>
        <p:spPr>
          <a:xfrm>
            <a:off x="1535142" y="2122714"/>
            <a:ext cx="7489099" cy="4074742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875" indent="-396875">
              <a:lnSpc>
                <a:spcPct val="150000"/>
              </a:lnSpc>
              <a:spcAft>
                <a:spcPts val="1200"/>
              </a:spcAft>
              <a:buClr>
                <a:srgbClr val="007481"/>
              </a:buClr>
              <a:buBlip>
                <a:blip r:embed="rId3"/>
              </a:buBlip>
            </a:pPr>
            <a:r>
              <a:rPr lang="es-ES" sz="5100" dirty="0">
                <a:latin typeface="Arial" panose="020B0604020202020204" pitchFamily="34" charset="0"/>
                <a:cs typeface="Arial" panose="020B0604020202020204" pitchFamily="34" charset="0"/>
              </a:rPr>
              <a:t>La persona que llama o la ventana “pop-up” que aparece en tu pantalla dice:</a:t>
            </a:r>
          </a:p>
          <a:p>
            <a:pPr marL="854075" lvl="1" indent="-396875">
              <a:lnSpc>
                <a:spcPct val="150000"/>
              </a:lnSpc>
              <a:spcAft>
                <a:spcPts val="1200"/>
              </a:spcAft>
              <a:buClr>
                <a:srgbClr val="007481"/>
              </a:buClr>
              <a:buBlip>
                <a:blip r:embed="rId3"/>
              </a:buBlip>
            </a:pPr>
            <a:r>
              <a:rPr lang="es-ES" sz="4200" dirty="0">
                <a:latin typeface="Arial" panose="020B0604020202020204" pitchFamily="34" charset="0"/>
                <a:cs typeface="Arial" panose="020B0604020202020204" pitchFamily="34" charset="0"/>
              </a:rPr>
              <a:t>ser de asistencia técnica</a:t>
            </a:r>
          </a:p>
          <a:p>
            <a:pPr marL="854075" lvl="1" indent="-396875">
              <a:lnSpc>
                <a:spcPct val="150000"/>
              </a:lnSpc>
              <a:spcAft>
                <a:spcPts val="1200"/>
              </a:spcAft>
              <a:buClr>
                <a:srgbClr val="007481"/>
              </a:buClr>
              <a:buBlip>
                <a:blip r:embed="rId3"/>
              </a:buBlip>
            </a:pPr>
            <a:r>
              <a:rPr lang="es-ES" sz="4200" dirty="0">
                <a:latin typeface="Arial" panose="020B0604020202020204" pitchFamily="34" charset="0"/>
                <a:cs typeface="Arial" panose="020B0604020202020204" pitchFamily="34" charset="0"/>
              </a:rPr>
              <a:t>que han encontrado un virus en tu computadora</a:t>
            </a:r>
          </a:p>
          <a:p>
            <a:pPr marL="854075" lvl="1" indent="-396875">
              <a:lnSpc>
                <a:spcPct val="150000"/>
              </a:lnSpc>
              <a:spcAft>
                <a:spcPts val="1200"/>
              </a:spcAft>
              <a:buClr>
                <a:srgbClr val="007481"/>
              </a:buClr>
              <a:buBlip>
                <a:blip r:embed="rId3"/>
              </a:buBlip>
            </a:pPr>
            <a:r>
              <a:rPr lang="es-ES" sz="4200" dirty="0">
                <a:latin typeface="Arial" panose="020B0604020202020204" pitchFamily="34" charset="0"/>
                <a:cs typeface="Arial" panose="020B0604020202020204" pitchFamily="34" charset="0"/>
              </a:rPr>
              <a:t>tienes que actuar rápido:</a:t>
            </a:r>
          </a:p>
          <a:p>
            <a:pPr marL="1311275" lvl="2" indent="-396875">
              <a:lnSpc>
                <a:spcPct val="150000"/>
              </a:lnSpc>
              <a:spcAft>
                <a:spcPts val="1200"/>
              </a:spcAft>
              <a:buClr>
                <a:srgbClr val="007481"/>
              </a:buClr>
              <a:buBlip>
                <a:blip r:embed="rId3"/>
              </a:buBlip>
            </a:pP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dar acceso remoto a tu computadora</a:t>
            </a:r>
          </a:p>
          <a:p>
            <a:pPr marL="1311275" lvl="2" indent="-396875">
              <a:lnSpc>
                <a:spcPct val="150000"/>
              </a:lnSpc>
              <a:spcAft>
                <a:spcPts val="1200"/>
              </a:spcAft>
              <a:buClr>
                <a:srgbClr val="007481"/>
              </a:buClr>
              <a:buBlip>
                <a:blip r:embed="rId3"/>
              </a:buBlip>
            </a:pP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software nuevo para arreglarlo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 lvl="1" indent="-347663">
              <a:lnSpc>
                <a:spcPct val="150000"/>
              </a:lnSpc>
              <a:spcAft>
                <a:spcPts val="1200"/>
              </a:spcAft>
              <a:buClr>
                <a:srgbClr val="86BABC"/>
              </a:buClr>
              <a:buSzPct val="93000"/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 lvl="1" indent="-347663">
              <a:lnSpc>
                <a:spcPct val="150000"/>
              </a:lnSpc>
              <a:spcAft>
                <a:spcPts val="1200"/>
              </a:spcAft>
              <a:buClr>
                <a:srgbClr val="86BABC"/>
              </a:buClr>
              <a:buSzPct val="93000"/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 lvl="1" indent="-347663">
              <a:lnSpc>
                <a:spcPct val="150000"/>
              </a:lnSpc>
              <a:spcAft>
                <a:spcPts val="1200"/>
              </a:spcAft>
              <a:buClr>
                <a:srgbClr val="86BABC"/>
              </a:buClr>
              <a:buSzPct val="93000"/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99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FAF01-F160-4F0D-900F-EC8829A01EE9}"/>
              </a:ext>
            </a:extLst>
          </p:cNvPr>
          <p:cNvSpPr txBox="1">
            <a:spLocks/>
          </p:cNvSpPr>
          <p:nvPr/>
        </p:nvSpPr>
        <p:spPr>
          <a:xfrm>
            <a:off x="1887166" y="488007"/>
            <a:ext cx="8511702" cy="6404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funcionan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B74B5E5-31C4-48DD-892C-D54E44581120}"/>
              </a:ext>
            </a:extLst>
          </p:cNvPr>
          <p:cNvSpPr txBox="1">
            <a:spLocks/>
          </p:cNvSpPr>
          <p:nvPr/>
        </p:nvSpPr>
        <p:spPr>
          <a:xfrm>
            <a:off x="1580113" y="2534968"/>
            <a:ext cx="7489099" cy="36774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875" indent="-396875">
              <a:lnSpc>
                <a:spcPct val="150000"/>
              </a:lnSpc>
              <a:spcAft>
                <a:spcPts val="1200"/>
              </a:spcAft>
              <a:buClr>
                <a:srgbClr val="007481"/>
              </a:buClr>
              <a:buBlip>
                <a:blip r:embed="rId3"/>
              </a:buBlip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Los estafadores son convincentes</a:t>
            </a:r>
          </a:p>
          <a:p>
            <a:pPr marL="396875" indent="-396875">
              <a:lnSpc>
                <a:spcPct val="150000"/>
              </a:lnSpc>
              <a:spcAft>
                <a:spcPts val="1200"/>
              </a:spcAft>
              <a:buClr>
                <a:srgbClr val="007481"/>
              </a:buClr>
              <a:buBlip>
                <a:blip r:embed="rId3"/>
              </a:buBlip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Aprovechan tus emociones</a:t>
            </a:r>
          </a:p>
          <a:p>
            <a:pPr marL="804863" lvl="1" indent="-347663">
              <a:lnSpc>
                <a:spcPct val="150000"/>
              </a:lnSpc>
              <a:spcAft>
                <a:spcPts val="1200"/>
              </a:spcAft>
              <a:buClr>
                <a:srgbClr val="86BABC"/>
              </a:buClr>
              <a:buSzPct val="93000"/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 lvl="1" indent="-347663">
              <a:lnSpc>
                <a:spcPct val="150000"/>
              </a:lnSpc>
              <a:spcAft>
                <a:spcPts val="1200"/>
              </a:spcAft>
              <a:buClr>
                <a:srgbClr val="86BABC"/>
              </a:buClr>
              <a:buSzPct val="93000"/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96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FAF01-F160-4F0D-900F-EC8829A01EE9}"/>
              </a:ext>
            </a:extLst>
          </p:cNvPr>
          <p:cNvSpPr txBox="1">
            <a:spLocks/>
          </p:cNvSpPr>
          <p:nvPr/>
        </p:nvSpPr>
        <p:spPr>
          <a:xfrm>
            <a:off x="1887166" y="488007"/>
            <a:ext cx="8511702" cy="6404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Dinero, dinero, dinero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17F1E-4F78-420A-ADA8-EA436A817C31}"/>
              </a:ext>
            </a:extLst>
          </p:cNvPr>
          <p:cNvSpPr txBox="1">
            <a:spLocks/>
          </p:cNvSpPr>
          <p:nvPr/>
        </p:nvSpPr>
        <p:spPr>
          <a:xfrm>
            <a:off x="1595259" y="2541877"/>
            <a:ext cx="8511701" cy="401452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Blip>
                <a:blip r:embed="rId3"/>
              </a:buBlip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Transferencia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bancaria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Blip>
                <a:blip r:embed="rId3"/>
              </a:buBlip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Tarjeta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prepagada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Blip>
                <a:blip r:embed="rId3"/>
              </a:buBlip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Tarjetas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regalo 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Blip>
                <a:blip r:embed="rId3"/>
              </a:buBlip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Criptomoneda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Blip>
                <a:blip r:embed="rId3"/>
              </a:buBlip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Cualquiera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enviar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dinero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efectivo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Blip>
                <a:blip r:embed="rId3"/>
              </a:buBlip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596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FAF01-F160-4F0D-900F-EC8829A01EE9}"/>
              </a:ext>
            </a:extLst>
          </p:cNvPr>
          <p:cNvSpPr txBox="1">
            <a:spLocks/>
          </p:cNvSpPr>
          <p:nvPr/>
        </p:nvSpPr>
        <p:spPr>
          <a:xfrm>
            <a:off x="1887166" y="488007"/>
            <a:ext cx="8511702" cy="6404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hacer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17F1E-4F78-420A-ADA8-EA436A817C31}"/>
              </a:ext>
            </a:extLst>
          </p:cNvPr>
          <p:cNvSpPr txBox="1">
            <a:spLocks/>
          </p:cNvSpPr>
          <p:nvPr/>
        </p:nvSpPr>
        <p:spPr>
          <a:xfrm>
            <a:off x="1599828" y="2489183"/>
            <a:ext cx="8087407" cy="36774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Blip>
                <a:blip r:embed="rId3"/>
              </a:buBlip>
            </a:pP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Cuelga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Blip>
                <a:blip r:embed="rId3"/>
              </a:buBlip>
            </a:pP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Nunca des control de tu computadora a alguien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Blip>
                <a:blip r:embed="rId3"/>
              </a:buBlip>
            </a:pP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Nunca des la información de tu tarjeta de crédito a nadie que te llama inesperadamente</a:t>
            </a:r>
          </a:p>
        </p:txBody>
      </p:sp>
    </p:spTree>
    <p:extLst>
      <p:ext uri="{BB962C8B-B14F-4D97-AF65-F5344CB8AC3E}">
        <p14:creationId xmlns:p14="http://schemas.microsoft.com/office/powerpoint/2010/main" val="3963012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17F1E-4F78-420A-ADA8-EA436A817C31}"/>
              </a:ext>
            </a:extLst>
          </p:cNvPr>
          <p:cNvSpPr txBox="1">
            <a:spLocks/>
          </p:cNvSpPr>
          <p:nvPr/>
        </p:nvSpPr>
        <p:spPr>
          <a:xfrm>
            <a:off x="2052465" y="3190462"/>
            <a:ext cx="8784313" cy="24350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SzPct val="100000"/>
              <a:buBlip>
                <a:blip r:embed="rId3"/>
              </a:buBlip>
            </a:pP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Comienza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conversación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SzPct val="100000"/>
              <a:buBlip>
                <a:blip r:embed="rId3"/>
              </a:buBlip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Comparte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lo que sabes,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tus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estrategias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e ideas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SzPct val="100000"/>
              <a:buBlip>
                <a:blip r:embed="rId3"/>
              </a:buBlip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Obtén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007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ftc.gov/</a:t>
            </a:r>
            <a:r>
              <a:rPr lang="en-US" sz="2600" b="1" dirty="0" err="1">
                <a:solidFill>
                  <a:srgbClr val="007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pasalo</a:t>
            </a:r>
            <a:endParaRPr lang="en-US" sz="2600" b="1" dirty="0">
              <a:solidFill>
                <a:srgbClr val="0074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66F1C9C-4ECE-4EAD-9167-89358F9153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560" y="2933037"/>
            <a:ext cx="991925" cy="991925"/>
          </a:xfrm>
          <a:prstGeom prst="rect">
            <a:avLst/>
          </a:prstGeom>
        </p:spPr>
      </p:pic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E7C8CFDC-EC87-4B62-800B-27A4FED8A5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557" y="4807608"/>
            <a:ext cx="1120221" cy="73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34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17F1E-4F78-420A-ADA8-EA436A817C31}"/>
              </a:ext>
            </a:extLst>
          </p:cNvPr>
          <p:cNvSpPr txBox="1">
            <a:spLocks/>
          </p:cNvSpPr>
          <p:nvPr/>
        </p:nvSpPr>
        <p:spPr>
          <a:xfrm>
            <a:off x="4974571" y="4512365"/>
            <a:ext cx="3980586" cy="190831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SzPct val="100000"/>
              <a:buBlip>
                <a:blip r:embed="rId3"/>
              </a:buBlip>
            </a:pPr>
            <a:r>
              <a:rPr lang="en-US" sz="2600" b="1" dirty="0">
                <a:solidFill>
                  <a:srgbClr val="007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ReporteFraude.ftc.gov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SzPct val="100000"/>
              <a:buBlip>
                <a:blip r:embed="rId3"/>
              </a:buBlip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1-877-FTC-HELP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SzPct val="100000"/>
              <a:buBlip>
                <a:blip r:embed="rId3"/>
              </a:buBlip>
            </a:pPr>
            <a:endParaRPr lang="en-US" sz="2600" b="1" dirty="0">
              <a:solidFill>
                <a:srgbClr val="0074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F9C2973-2071-43BA-A73E-6A6266D75B2E}"/>
              </a:ext>
            </a:extLst>
          </p:cNvPr>
          <p:cNvSpPr txBox="1">
            <a:spLocks/>
          </p:cNvSpPr>
          <p:nvPr/>
        </p:nvSpPr>
        <p:spPr>
          <a:xfrm>
            <a:off x="3565047" y="3189384"/>
            <a:ext cx="5189495" cy="11352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US" sz="2600" b="1">
                <a:latin typeface="Arial" panose="020B0604020202020204" pitchFamily="34" charset="0"/>
                <a:cs typeface="Arial" panose="020B0604020202020204" pitchFamily="34" charset="0"/>
              </a:rPr>
              <a:t>Repórtalo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CEFFAEB-42A5-4751-979E-D42CA2874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242" y="4512365"/>
            <a:ext cx="1667892" cy="167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0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17F1E-4F78-420A-ADA8-EA436A817C31}"/>
              </a:ext>
            </a:extLst>
          </p:cNvPr>
          <p:cNvSpPr txBox="1">
            <a:spLocks/>
          </p:cNvSpPr>
          <p:nvPr/>
        </p:nvSpPr>
        <p:spPr>
          <a:xfrm>
            <a:off x="4169501" y="4512365"/>
            <a:ext cx="3980586" cy="190831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SzPct val="100000"/>
              <a:buBlip>
                <a:blip r:embed="rId3"/>
              </a:buBlip>
            </a:pPr>
            <a:r>
              <a:rPr lang="en-US" sz="2600" b="1" dirty="0">
                <a:solidFill>
                  <a:srgbClr val="007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2600" b="1" dirty="0" err="1">
                <a:solidFill>
                  <a:srgbClr val="007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Preguntas</a:t>
            </a:r>
            <a:r>
              <a:rPr lang="en-US" sz="2600" b="1" dirty="0">
                <a:solidFill>
                  <a:srgbClr val="007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SzPct val="100000"/>
              <a:buBlip>
                <a:blip r:embed="rId3"/>
              </a:buBlip>
            </a:pPr>
            <a:endParaRPr lang="en-US" sz="2600" b="1" dirty="0">
              <a:solidFill>
                <a:srgbClr val="0074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F9C2973-2071-43BA-A73E-6A6266D75B2E}"/>
              </a:ext>
            </a:extLst>
          </p:cNvPr>
          <p:cNvSpPr txBox="1">
            <a:spLocks/>
          </p:cNvSpPr>
          <p:nvPr/>
        </p:nvSpPr>
        <p:spPr>
          <a:xfrm>
            <a:off x="3565047" y="3189384"/>
            <a:ext cx="5189495" cy="11352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2245958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985</Words>
  <Application>Microsoft Office PowerPoint</Application>
  <PresentationFormat>Widescreen</PresentationFormat>
  <Paragraphs>74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Federal Trade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Apanaviciute, Daniele</dc:creator>
  <cp:lastModifiedBy>De las Heras, Gema</cp:lastModifiedBy>
  <cp:revision>28</cp:revision>
  <dcterms:created xsi:type="dcterms:W3CDTF">2022-09-22T20:30:32Z</dcterms:created>
  <dcterms:modified xsi:type="dcterms:W3CDTF">2022-12-23T17:19:13Z</dcterms:modified>
</cp:coreProperties>
</file>